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033" r:id="rId2"/>
  </p:sldMasterIdLst>
  <p:notesMasterIdLst>
    <p:notesMasterId r:id="rId34"/>
  </p:notesMasterIdLst>
  <p:handoutMasterIdLst>
    <p:handoutMasterId r:id="rId35"/>
  </p:handoutMasterIdLst>
  <p:sldIdLst>
    <p:sldId id="256" r:id="rId3"/>
    <p:sldId id="257" r:id="rId4"/>
    <p:sldId id="258" r:id="rId5"/>
    <p:sldId id="275" r:id="rId6"/>
    <p:sldId id="285" r:id="rId7"/>
    <p:sldId id="287" r:id="rId8"/>
    <p:sldId id="288" r:id="rId9"/>
    <p:sldId id="325" r:id="rId10"/>
    <p:sldId id="326" r:id="rId11"/>
    <p:sldId id="327" r:id="rId12"/>
    <p:sldId id="289" r:id="rId13"/>
    <p:sldId id="328" r:id="rId14"/>
    <p:sldId id="329" r:id="rId15"/>
    <p:sldId id="330" r:id="rId16"/>
    <p:sldId id="331" r:id="rId17"/>
    <p:sldId id="290" r:id="rId18"/>
    <p:sldId id="291" r:id="rId19"/>
    <p:sldId id="292" r:id="rId20"/>
    <p:sldId id="293" r:id="rId21"/>
    <p:sldId id="294" r:id="rId22"/>
    <p:sldId id="297" r:id="rId23"/>
    <p:sldId id="315" r:id="rId24"/>
    <p:sldId id="332" r:id="rId25"/>
    <p:sldId id="333" r:id="rId26"/>
    <p:sldId id="334" r:id="rId27"/>
    <p:sldId id="335" r:id="rId28"/>
    <p:sldId id="336" r:id="rId29"/>
    <p:sldId id="337" r:id="rId30"/>
    <p:sldId id="338" r:id="rId31"/>
    <p:sldId id="339" r:id="rId32"/>
    <p:sldId id="340" r:id="rId33"/>
  </p:sldIdLst>
  <p:sldSz cx="9144000" cy="6858000" type="screen4x3"/>
  <p:notesSz cx="6858000" cy="9296400"/>
  <p:defaultTextStyle>
    <a:defPPr>
      <a:defRPr lang="en-US"/>
    </a:defPPr>
    <a:lvl1pPr algn="l" rtl="0" eaLnBrk="0" fontAlgn="base" hangingPunct="0">
      <a:spcBef>
        <a:spcPct val="0"/>
      </a:spcBef>
      <a:spcAft>
        <a:spcPct val="0"/>
      </a:spcAft>
      <a:defRPr sz="3200" kern="1200">
        <a:solidFill>
          <a:schemeClr val="tx1"/>
        </a:solidFill>
        <a:latin typeface="Times New Roman"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charset="0"/>
        <a:ea typeface="+mn-ea"/>
        <a:cs typeface="+mn-cs"/>
      </a:defRPr>
    </a:lvl5pPr>
    <a:lvl6pPr marL="2286000" algn="l" defTabSz="914400" rtl="0" eaLnBrk="1" latinLnBrk="0" hangingPunct="1">
      <a:defRPr sz="3200" kern="1200">
        <a:solidFill>
          <a:schemeClr val="tx1"/>
        </a:solidFill>
        <a:latin typeface="Times New Roman" charset="0"/>
        <a:ea typeface="+mn-ea"/>
        <a:cs typeface="+mn-cs"/>
      </a:defRPr>
    </a:lvl6pPr>
    <a:lvl7pPr marL="2743200" algn="l" defTabSz="914400" rtl="0" eaLnBrk="1" latinLnBrk="0" hangingPunct="1">
      <a:defRPr sz="3200" kern="1200">
        <a:solidFill>
          <a:schemeClr val="tx1"/>
        </a:solidFill>
        <a:latin typeface="Times New Roman" charset="0"/>
        <a:ea typeface="+mn-ea"/>
        <a:cs typeface="+mn-cs"/>
      </a:defRPr>
    </a:lvl7pPr>
    <a:lvl8pPr marL="3200400" algn="l" defTabSz="914400" rtl="0" eaLnBrk="1" latinLnBrk="0" hangingPunct="1">
      <a:defRPr sz="3200" kern="1200">
        <a:solidFill>
          <a:schemeClr val="tx1"/>
        </a:solidFill>
        <a:latin typeface="Times New Roman" charset="0"/>
        <a:ea typeface="+mn-ea"/>
        <a:cs typeface="+mn-cs"/>
      </a:defRPr>
    </a:lvl8pPr>
    <a:lvl9pPr marL="3657600" algn="l" defTabSz="914400" rtl="0" eaLnBrk="1" latinLnBrk="0" hangingPunct="1">
      <a:defRPr sz="32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80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68997" autoAdjust="0"/>
  </p:normalViewPr>
  <p:slideViewPr>
    <p:cSldViewPr>
      <p:cViewPr varScale="1">
        <p:scale>
          <a:sx n="81" d="100"/>
          <a:sy n="81" d="100"/>
        </p:scale>
        <p:origin x="-24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7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38463" cy="468313"/>
          </a:xfrm>
          <a:prstGeom prst="rect">
            <a:avLst/>
          </a:prstGeom>
          <a:noFill/>
          <a:ln w="9525">
            <a:noFill/>
            <a:miter lim="800000"/>
            <a:headEnd/>
            <a:tailEnd/>
          </a:ln>
          <a:effectLst/>
        </p:spPr>
        <p:txBody>
          <a:bodyPr vert="horz" wrap="square" lIns="91984" tIns="45992" rIns="91984" bIns="45992" numCol="1" anchor="t" anchorCtr="0" compatLnSpc="1">
            <a:prstTxWarp prst="textNoShape">
              <a:avLst/>
            </a:prstTxWarp>
          </a:bodyPr>
          <a:lstStyle>
            <a:lvl1pPr defTabSz="919587">
              <a:defRPr sz="1200"/>
            </a:lvl1pPr>
          </a:lstStyle>
          <a:p>
            <a:pPr>
              <a:defRPr/>
            </a:pPr>
            <a:endParaRPr lang="en-US" dirty="0"/>
          </a:p>
        </p:txBody>
      </p:sp>
      <p:sp>
        <p:nvSpPr>
          <p:cNvPr id="56323" name="Rectangle 3"/>
          <p:cNvSpPr>
            <a:spLocks noGrp="1" noChangeArrowheads="1"/>
          </p:cNvSpPr>
          <p:nvPr>
            <p:ph type="dt" sz="quarter" idx="1"/>
          </p:nvPr>
        </p:nvSpPr>
        <p:spPr bwMode="auto">
          <a:xfrm>
            <a:off x="3919538" y="0"/>
            <a:ext cx="2938462" cy="468313"/>
          </a:xfrm>
          <a:prstGeom prst="rect">
            <a:avLst/>
          </a:prstGeom>
          <a:noFill/>
          <a:ln w="9525">
            <a:noFill/>
            <a:miter lim="800000"/>
            <a:headEnd/>
            <a:tailEnd/>
          </a:ln>
          <a:effectLst/>
        </p:spPr>
        <p:txBody>
          <a:bodyPr vert="horz" wrap="square" lIns="91984" tIns="45992" rIns="91984" bIns="45992" numCol="1" anchor="t" anchorCtr="0" compatLnSpc="1">
            <a:prstTxWarp prst="textNoShape">
              <a:avLst/>
            </a:prstTxWarp>
          </a:bodyPr>
          <a:lstStyle>
            <a:lvl1pPr algn="r" defTabSz="919587">
              <a:defRPr sz="1200"/>
            </a:lvl1pPr>
          </a:lstStyle>
          <a:p>
            <a:pPr>
              <a:defRPr/>
            </a:pPr>
            <a:endParaRPr lang="en-US" dirty="0"/>
          </a:p>
        </p:txBody>
      </p:sp>
      <p:sp>
        <p:nvSpPr>
          <p:cNvPr id="56324" name="Rectangle 4"/>
          <p:cNvSpPr>
            <a:spLocks noGrp="1" noChangeArrowheads="1"/>
          </p:cNvSpPr>
          <p:nvPr>
            <p:ph type="ftr" sz="quarter" idx="2"/>
          </p:nvPr>
        </p:nvSpPr>
        <p:spPr bwMode="auto">
          <a:xfrm>
            <a:off x="0" y="8815388"/>
            <a:ext cx="2938463" cy="468312"/>
          </a:xfrm>
          <a:prstGeom prst="rect">
            <a:avLst/>
          </a:prstGeom>
          <a:noFill/>
          <a:ln w="9525">
            <a:noFill/>
            <a:miter lim="800000"/>
            <a:headEnd/>
            <a:tailEnd/>
          </a:ln>
          <a:effectLst/>
        </p:spPr>
        <p:txBody>
          <a:bodyPr vert="horz" wrap="square" lIns="91984" tIns="45992" rIns="91984" bIns="45992" numCol="1" anchor="b" anchorCtr="0" compatLnSpc="1">
            <a:prstTxWarp prst="textNoShape">
              <a:avLst/>
            </a:prstTxWarp>
          </a:bodyPr>
          <a:lstStyle>
            <a:lvl1pPr defTabSz="919587">
              <a:defRPr sz="1200"/>
            </a:lvl1pPr>
          </a:lstStyle>
          <a:p>
            <a:pPr>
              <a:defRPr/>
            </a:pPr>
            <a:endParaRPr lang="en-US" dirty="0"/>
          </a:p>
        </p:txBody>
      </p:sp>
      <p:sp>
        <p:nvSpPr>
          <p:cNvPr id="56325" name="Rectangle 5"/>
          <p:cNvSpPr>
            <a:spLocks noGrp="1" noChangeArrowheads="1"/>
          </p:cNvSpPr>
          <p:nvPr>
            <p:ph type="sldNum" sz="quarter" idx="3"/>
          </p:nvPr>
        </p:nvSpPr>
        <p:spPr bwMode="auto">
          <a:xfrm>
            <a:off x="3919538" y="8815388"/>
            <a:ext cx="2938462" cy="468312"/>
          </a:xfrm>
          <a:prstGeom prst="rect">
            <a:avLst/>
          </a:prstGeom>
          <a:noFill/>
          <a:ln w="9525">
            <a:noFill/>
            <a:miter lim="800000"/>
            <a:headEnd/>
            <a:tailEnd/>
          </a:ln>
          <a:effectLst/>
        </p:spPr>
        <p:txBody>
          <a:bodyPr vert="horz" wrap="square" lIns="91984" tIns="45992" rIns="91984" bIns="45992" numCol="1" anchor="b" anchorCtr="0" compatLnSpc="1">
            <a:prstTxWarp prst="textNoShape">
              <a:avLst/>
            </a:prstTxWarp>
          </a:bodyPr>
          <a:lstStyle>
            <a:lvl1pPr algn="r" defTabSz="919587">
              <a:defRPr sz="1200"/>
            </a:lvl1pPr>
          </a:lstStyle>
          <a:p>
            <a:pPr>
              <a:defRPr/>
            </a:pPr>
            <a:fld id="{883438A4-9F35-4418-B9EE-35EF2041AD4C}" type="slidenum">
              <a:rPr lang="en-US"/>
              <a:pPr>
                <a:defRPr/>
              </a:pPr>
              <a:t>‹#›</a:t>
            </a:fld>
            <a:endParaRPr lang="en-US" dirty="0"/>
          </a:p>
        </p:txBody>
      </p:sp>
    </p:spTree>
    <p:extLst>
      <p:ext uri="{BB962C8B-B14F-4D97-AF65-F5344CB8AC3E}">
        <p14:creationId xmlns:p14="http://schemas.microsoft.com/office/powerpoint/2010/main" val="2789151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9738" cy="457200"/>
          </a:xfrm>
          <a:prstGeom prst="rect">
            <a:avLst/>
          </a:prstGeom>
          <a:noFill/>
          <a:ln w="9525">
            <a:noFill/>
            <a:miter lim="800000"/>
            <a:headEnd/>
            <a:tailEnd/>
          </a:ln>
          <a:effectLst/>
        </p:spPr>
        <p:txBody>
          <a:bodyPr vert="horz" wrap="square" lIns="90544" tIns="45272" rIns="90544" bIns="45272" numCol="1" anchor="t" anchorCtr="0" compatLnSpc="1">
            <a:prstTxWarp prst="textNoShape">
              <a:avLst/>
            </a:prstTxWarp>
          </a:bodyPr>
          <a:lstStyle>
            <a:lvl1pPr>
              <a:defRPr sz="1200"/>
            </a:lvl1pPr>
          </a:lstStyle>
          <a:p>
            <a:pPr>
              <a:defRPr/>
            </a:pPr>
            <a:endParaRPr lang="en-US" dirty="0"/>
          </a:p>
        </p:txBody>
      </p:sp>
      <p:sp>
        <p:nvSpPr>
          <p:cNvPr id="63491" name="Rectangle 3"/>
          <p:cNvSpPr>
            <a:spLocks noGrp="1" noChangeArrowheads="1"/>
          </p:cNvSpPr>
          <p:nvPr>
            <p:ph type="dt" idx="1"/>
          </p:nvPr>
        </p:nvSpPr>
        <p:spPr bwMode="auto">
          <a:xfrm>
            <a:off x="3875088" y="0"/>
            <a:ext cx="2979737" cy="457200"/>
          </a:xfrm>
          <a:prstGeom prst="rect">
            <a:avLst/>
          </a:prstGeom>
          <a:noFill/>
          <a:ln w="9525">
            <a:noFill/>
            <a:miter lim="800000"/>
            <a:headEnd/>
            <a:tailEnd/>
          </a:ln>
          <a:effectLst/>
        </p:spPr>
        <p:txBody>
          <a:bodyPr vert="horz" wrap="square" lIns="90544" tIns="45272" rIns="90544" bIns="45272" numCol="1" anchor="t" anchorCtr="0" compatLnSpc="1">
            <a:prstTxWarp prst="textNoShape">
              <a:avLst/>
            </a:prstTxWarp>
          </a:bodyPr>
          <a:lstStyle>
            <a:lvl1pPr algn="r">
              <a:defRPr sz="1200"/>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092200" y="685800"/>
            <a:ext cx="4670425" cy="3503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p:cNvSpPr>
            <a:spLocks noGrp="1" noChangeArrowheads="1"/>
          </p:cNvSpPr>
          <p:nvPr>
            <p:ph type="body" sz="quarter" idx="3"/>
          </p:nvPr>
        </p:nvSpPr>
        <p:spPr bwMode="auto">
          <a:xfrm>
            <a:off x="893763" y="4418013"/>
            <a:ext cx="5067300" cy="4189412"/>
          </a:xfrm>
          <a:prstGeom prst="rect">
            <a:avLst/>
          </a:prstGeom>
          <a:noFill/>
          <a:ln w="9525">
            <a:noFill/>
            <a:miter lim="800000"/>
            <a:headEnd/>
            <a:tailEnd/>
          </a:ln>
          <a:effectLst/>
        </p:spPr>
        <p:txBody>
          <a:bodyPr vert="horz" wrap="square" lIns="90544" tIns="45272" rIns="90544" bIns="452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836025"/>
            <a:ext cx="2979738" cy="457200"/>
          </a:xfrm>
          <a:prstGeom prst="rect">
            <a:avLst/>
          </a:prstGeom>
          <a:noFill/>
          <a:ln w="9525">
            <a:noFill/>
            <a:miter lim="800000"/>
            <a:headEnd/>
            <a:tailEnd/>
          </a:ln>
          <a:effectLst/>
        </p:spPr>
        <p:txBody>
          <a:bodyPr vert="horz" wrap="square" lIns="90544" tIns="45272" rIns="90544" bIns="45272" numCol="1" anchor="b" anchorCtr="0" compatLnSpc="1">
            <a:prstTxWarp prst="textNoShape">
              <a:avLst/>
            </a:prstTxWarp>
          </a:bodyPr>
          <a:lstStyle>
            <a:lvl1pPr>
              <a:defRPr sz="1200"/>
            </a:lvl1pPr>
          </a:lstStyle>
          <a:p>
            <a:pPr>
              <a:defRPr/>
            </a:pPr>
            <a:endParaRPr lang="en-US" dirty="0"/>
          </a:p>
        </p:txBody>
      </p:sp>
      <p:sp>
        <p:nvSpPr>
          <p:cNvPr id="63495" name="Rectangle 7"/>
          <p:cNvSpPr>
            <a:spLocks noGrp="1" noChangeArrowheads="1"/>
          </p:cNvSpPr>
          <p:nvPr>
            <p:ph type="sldNum" sz="quarter" idx="5"/>
          </p:nvPr>
        </p:nvSpPr>
        <p:spPr bwMode="auto">
          <a:xfrm>
            <a:off x="3875088" y="8836025"/>
            <a:ext cx="2979737" cy="457200"/>
          </a:xfrm>
          <a:prstGeom prst="rect">
            <a:avLst/>
          </a:prstGeom>
          <a:noFill/>
          <a:ln w="9525">
            <a:noFill/>
            <a:miter lim="800000"/>
            <a:headEnd/>
            <a:tailEnd/>
          </a:ln>
          <a:effectLst/>
        </p:spPr>
        <p:txBody>
          <a:bodyPr vert="horz" wrap="square" lIns="90544" tIns="45272" rIns="90544" bIns="45272" numCol="1" anchor="b" anchorCtr="0" compatLnSpc="1">
            <a:prstTxWarp prst="textNoShape">
              <a:avLst/>
            </a:prstTxWarp>
          </a:bodyPr>
          <a:lstStyle>
            <a:lvl1pPr algn="r">
              <a:defRPr sz="1200"/>
            </a:lvl1pPr>
          </a:lstStyle>
          <a:p>
            <a:pPr>
              <a:defRPr/>
            </a:pPr>
            <a:fld id="{05A9E590-74E6-4C61-8409-BBE1538014F6}" type="slidenum">
              <a:rPr lang="en-US"/>
              <a:pPr>
                <a:defRPr/>
              </a:pPr>
              <a:t>‹#›</a:t>
            </a:fld>
            <a:endParaRPr lang="en-US" dirty="0"/>
          </a:p>
        </p:txBody>
      </p:sp>
    </p:spTree>
    <p:extLst>
      <p:ext uri="{BB962C8B-B14F-4D97-AF65-F5344CB8AC3E}">
        <p14:creationId xmlns:p14="http://schemas.microsoft.com/office/powerpoint/2010/main" val="387024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F3A238F4-D648-4784-AEAF-0C5AB968E2E8}" type="slidenum">
              <a:rPr lang="en-US" altLang="en-US" sz="1200" smtClean="0"/>
              <a:pPr/>
              <a:t>1</a:t>
            </a:fld>
            <a:endParaRPr lang="en-US" alt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2641.201 d  behind the scenes permits your name on application; relevant factors: former employee has authority to make decisions; has substantive responsibility in the matter; presence is relatively prominent; is paid for making the appearance; others will make reference to views of past or present work of employee; not there just for informational purposes; not there for legal presence; and not there before subordinates. </a:t>
            </a:r>
          </a:p>
          <a:p>
            <a:endParaRPr lang="en-US" altLang="en-US"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35013" indent="-282575">
              <a:defRPr sz="3200">
                <a:solidFill>
                  <a:schemeClr val="tx1"/>
                </a:solidFill>
                <a:latin typeface="Times New Roman" charset="0"/>
              </a:defRPr>
            </a:lvl2pPr>
            <a:lvl3pPr marL="1130300" indent="-225425">
              <a:defRPr sz="3200">
                <a:solidFill>
                  <a:schemeClr val="tx1"/>
                </a:solidFill>
                <a:latin typeface="Times New Roman" charset="0"/>
              </a:defRPr>
            </a:lvl3pPr>
            <a:lvl4pPr marL="1584325" indent="-225425">
              <a:defRPr sz="3200">
                <a:solidFill>
                  <a:schemeClr val="tx1"/>
                </a:solidFill>
                <a:latin typeface="Times New Roman" charset="0"/>
              </a:defRPr>
            </a:lvl4pPr>
            <a:lvl5pPr marL="2036763" indent="-225425">
              <a:defRPr sz="3200">
                <a:solidFill>
                  <a:schemeClr val="tx1"/>
                </a:solidFill>
                <a:latin typeface="Times New Roman" charset="0"/>
              </a:defRPr>
            </a:lvl5pPr>
            <a:lvl6pPr marL="2493963" indent="-225425" eaLnBrk="0" fontAlgn="base" hangingPunct="0">
              <a:spcBef>
                <a:spcPct val="0"/>
              </a:spcBef>
              <a:spcAft>
                <a:spcPct val="0"/>
              </a:spcAft>
              <a:defRPr sz="3200">
                <a:solidFill>
                  <a:schemeClr val="tx1"/>
                </a:solidFill>
                <a:latin typeface="Times New Roman" charset="0"/>
              </a:defRPr>
            </a:lvl6pPr>
            <a:lvl7pPr marL="2951163" indent="-225425" eaLnBrk="0" fontAlgn="base" hangingPunct="0">
              <a:spcBef>
                <a:spcPct val="0"/>
              </a:spcBef>
              <a:spcAft>
                <a:spcPct val="0"/>
              </a:spcAft>
              <a:defRPr sz="3200">
                <a:solidFill>
                  <a:schemeClr val="tx1"/>
                </a:solidFill>
                <a:latin typeface="Times New Roman" charset="0"/>
              </a:defRPr>
            </a:lvl7pPr>
            <a:lvl8pPr marL="3408363" indent="-225425" eaLnBrk="0" fontAlgn="base" hangingPunct="0">
              <a:spcBef>
                <a:spcPct val="0"/>
              </a:spcBef>
              <a:spcAft>
                <a:spcPct val="0"/>
              </a:spcAft>
              <a:defRPr sz="3200">
                <a:solidFill>
                  <a:schemeClr val="tx1"/>
                </a:solidFill>
                <a:latin typeface="Times New Roman" charset="0"/>
              </a:defRPr>
            </a:lvl8pPr>
            <a:lvl9pPr marL="3865563" indent="-225425" eaLnBrk="0" fontAlgn="base" hangingPunct="0">
              <a:spcBef>
                <a:spcPct val="0"/>
              </a:spcBef>
              <a:spcAft>
                <a:spcPct val="0"/>
              </a:spcAft>
              <a:defRPr sz="3200">
                <a:solidFill>
                  <a:schemeClr val="tx1"/>
                </a:solidFill>
                <a:latin typeface="Times New Roman" charset="0"/>
              </a:defRPr>
            </a:lvl9pPr>
          </a:lstStyle>
          <a:p>
            <a:fld id="{A5EDD519-EB94-469B-8249-D374E4006DFA}" type="slidenum">
              <a:rPr lang="en-US" altLang="en-US" sz="1200" smtClean="0"/>
              <a:pPr/>
              <a:t>10</a:t>
            </a:fld>
            <a:endParaRPr lang="en-US" alt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12747F1B-5036-4ED5-9165-6E473AD2A6DE}" type="slidenum">
              <a:rPr lang="en-US" altLang="en-US" sz="1200" smtClean="0"/>
              <a:pPr/>
              <a:t>11</a:t>
            </a:fld>
            <a:endParaRPr lang="en-US" alt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4B686063-436B-40F3-8F2F-C11669D4DBF2}" type="slidenum">
              <a:rPr lang="en-US" altLang="en-US" sz="1200" smtClean="0"/>
              <a:pPr/>
              <a:t>12</a:t>
            </a:fld>
            <a:endParaRPr lang="en-US" alt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Party matters v. 208</a:t>
            </a:r>
          </a:p>
          <a:p>
            <a:endParaRPr lang="en-US" altLang="en-US" dirty="0" smtClean="0"/>
          </a:p>
          <a:p>
            <a:r>
              <a:rPr lang="en-US" altLang="en-US" dirty="0" smtClean="0"/>
              <a:t>Medico</a:t>
            </a:r>
          </a:p>
          <a:p>
            <a:endParaRPr lang="en-US" alt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35013" indent="-282575">
              <a:defRPr sz="3200">
                <a:solidFill>
                  <a:schemeClr val="tx1"/>
                </a:solidFill>
                <a:latin typeface="Times New Roman" charset="0"/>
              </a:defRPr>
            </a:lvl2pPr>
            <a:lvl3pPr marL="1130300" indent="-225425">
              <a:defRPr sz="3200">
                <a:solidFill>
                  <a:schemeClr val="tx1"/>
                </a:solidFill>
                <a:latin typeface="Times New Roman" charset="0"/>
              </a:defRPr>
            </a:lvl3pPr>
            <a:lvl4pPr marL="1584325" indent="-225425">
              <a:defRPr sz="3200">
                <a:solidFill>
                  <a:schemeClr val="tx1"/>
                </a:solidFill>
                <a:latin typeface="Times New Roman" charset="0"/>
              </a:defRPr>
            </a:lvl4pPr>
            <a:lvl5pPr marL="2036763" indent="-225425">
              <a:defRPr sz="3200">
                <a:solidFill>
                  <a:schemeClr val="tx1"/>
                </a:solidFill>
                <a:latin typeface="Times New Roman" charset="0"/>
              </a:defRPr>
            </a:lvl5pPr>
            <a:lvl6pPr marL="2493963" indent="-225425" eaLnBrk="0" fontAlgn="base" hangingPunct="0">
              <a:spcBef>
                <a:spcPct val="0"/>
              </a:spcBef>
              <a:spcAft>
                <a:spcPct val="0"/>
              </a:spcAft>
              <a:defRPr sz="3200">
                <a:solidFill>
                  <a:schemeClr val="tx1"/>
                </a:solidFill>
                <a:latin typeface="Times New Roman" charset="0"/>
              </a:defRPr>
            </a:lvl6pPr>
            <a:lvl7pPr marL="2951163" indent="-225425" eaLnBrk="0" fontAlgn="base" hangingPunct="0">
              <a:spcBef>
                <a:spcPct val="0"/>
              </a:spcBef>
              <a:spcAft>
                <a:spcPct val="0"/>
              </a:spcAft>
              <a:defRPr sz="3200">
                <a:solidFill>
                  <a:schemeClr val="tx1"/>
                </a:solidFill>
                <a:latin typeface="Times New Roman" charset="0"/>
              </a:defRPr>
            </a:lvl7pPr>
            <a:lvl8pPr marL="3408363" indent="-225425" eaLnBrk="0" fontAlgn="base" hangingPunct="0">
              <a:spcBef>
                <a:spcPct val="0"/>
              </a:spcBef>
              <a:spcAft>
                <a:spcPct val="0"/>
              </a:spcAft>
              <a:defRPr sz="3200">
                <a:solidFill>
                  <a:schemeClr val="tx1"/>
                </a:solidFill>
                <a:latin typeface="Times New Roman" charset="0"/>
              </a:defRPr>
            </a:lvl8pPr>
            <a:lvl9pPr marL="3865563" indent="-225425" eaLnBrk="0" fontAlgn="base" hangingPunct="0">
              <a:spcBef>
                <a:spcPct val="0"/>
              </a:spcBef>
              <a:spcAft>
                <a:spcPct val="0"/>
              </a:spcAft>
              <a:defRPr sz="3200">
                <a:solidFill>
                  <a:schemeClr val="tx1"/>
                </a:solidFill>
                <a:latin typeface="Times New Roman" charset="0"/>
              </a:defRPr>
            </a:lvl9pPr>
          </a:lstStyle>
          <a:p>
            <a:fld id="{C5ADF47F-B5E0-4A97-96F6-10D5D273F144}" type="slidenum">
              <a:rPr lang="en-US" altLang="en-US" sz="1200" smtClean="0"/>
              <a:pPr/>
              <a:t>13</a:t>
            </a:fld>
            <a:endParaRPr lang="en-US" alt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554789D2-ACD3-421E-8970-ECDC986C6231}" type="slidenum">
              <a:rPr lang="en-US" altLang="en-US" sz="1200" smtClean="0"/>
              <a:pPr/>
              <a:t>14</a:t>
            </a:fld>
            <a:endParaRPr lang="en-US" altLang="en-US" sz="1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EF823CD8-30DE-46EE-99B8-6D7795590245}" type="slidenum">
              <a:rPr lang="en-US" altLang="en-US" sz="1200" smtClean="0"/>
              <a:pPr/>
              <a:t>15</a:t>
            </a:fld>
            <a:endParaRPr lang="en-US" altLang="en-US" sz="12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0DA9F9A4-166D-439D-9E7D-9903ADBD67FB}" type="slidenum">
              <a:rPr lang="en-US" altLang="en-US" sz="1200" smtClean="0"/>
              <a:pPr/>
              <a:t>16</a:t>
            </a:fld>
            <a:endParaRPr lang="en-US" altLang="en-US" sz="12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3B008647-6095-485D-9F54-B8F25A171B17}" type="slidenum">
              <a:rPr lang="en-US" altLang="en-US" sz="1200" smtClean="0"/>
              <a:pPr/>
              <a:t>17</a:t>
            </a:fld>
            <a:endParaRPr lang="en-US" altLang="en-US" sz="12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609B450D-6F27-42DB-BB1A-86C1D02A86E5}" type="slidenum">
              <a:rPr lang="en-US" altLang="en-US" sz="1200" smtClean="0"/>
              <a:pPr/>
              <a:t>18</a:t>
            </a:fld>
            <a:endParaRPr lang="en-US" altLang="en-US" sz="12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EED6C6E9-C448-4369-A92F-606EE9CED564}" type="slidenum">
              <a:rPr lang="en-US" altLang="en-US" sz="1200" smtClean="0"/>
              <a:pPr/>
              <a:t>19</a:t>
            </a:fld>
            <a:endParaRPr lang="en-US" alt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7EDBFD52-B587-40F0-AA03-C46423E40A44}" type="slidenum">
              <a:rPr lang="en-US" altLang="en-US" sz="1200" smtClean="0"/>
              <a:pPr/>
              <a:t>2</a:t>
            </a:fld>
            <a:endParaRPr lang="en-US" altLang="en-U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7B6383A5-F82F-432F-82FB-0BF944967015}" type="slidenum">
              <a:rPr lang="en-US" altLang="en-US" sz="1200" smtClean="0"/>
              <a:pPr/>
              <a:t>20</a:t>
            </a:fld>
            <a:endParaRPr lang="en-US" altLang="en-US" sz="12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35013" indent="-282575">
              <a:defRPr sz="3200">
                <a:solidFill>
                  <a:schemeClr val="tx1"/>
                </a:solidFill>
                <a:latin typeface="Times New Roman" charset="0"/>
              </a:defRPr>
            </a:lvl2pPr>
            <a:lvl3pPr marL="1130300" indent="-225425">
              <a:defRPr sz="3200">
                <a:solidFill>
                  <a:schemeClr val="tx1"/>
                </a:solidFill>
                <a:latin typeface="Times New Roman" charset="0"/>
              </a:defRPr>
            </a:lvl3pPr>
            <a:lvl4pPr marL="1584325" indent="-225425">
              <a:defRPr sz="3200">
                <a:solidFill>
                  <a:schemeClr val="tx1"/>
                </a:solidFill>
                <a:latin typeface="Times New Roman" charset="0"/>
              </a:defRPr>
            </a:lvl4pPr>
            <a:lvl5pPr marL="2036763" indent="-225425">
              <a:defRPr sz="3200">
                <a:solidFill>
                  <a:schemeClr val="tx1"/>
                </a:solidFill>
                <a:latin typeface="Times New Roman" charset="0"/>
              </a:defRPr>
            </a:lvl5pPr>
            <a:lvl6pPr marL="2493963" indent="-225425" eaLnBrk="0" fontAlgn="base" hangingPunct="0">
              <a:spcBef>
                <a:spcPct val="0"/>
              </a:spcBef>
              <a:spcAft>
                <a:spcPct val="0"/>
              </a:spcAft>
              <a:defRPr sz="3200">
                <a:solidFill>
                  <a:schemeClr val="tx1"/>
                </a:solidFill>
                <a:latin typeface="Times New Roman" charset="0"/>
              </a:defRPr>
            </a:lvl6pPr>
            <a:lvl7pPr marL="2951163" indent="-225425" eaLnBrk="0" fontAlgn="base" hangingPunct="0">
              <a:spcBef>
                <a:spcPct val="0"/>
              </a:spcBef>
              <a:spcAft>
                <a:spcPct val="0"/>
              </a:spcAft>
              <a:defRPr sz="3200">
                <a:solidFill>
                  <a:schemeClr val="tx1"/>
                </a:solidFill>
                <a:latin typeface="Times New Roman" charset="0"/>
              </a:defRPr>
            </a:lvl7pPr>
            <a:lvl8pPr marL="3408363" indent="-225425" eaLnBrk="0" fontAlgn="base" hangingPunct="0">
              <a:spcBef>
                <a:spcPct val="0"/>
              </a:spcBef>
              <a:spcAft>
                <a:spcPct val="0"/>
              </a:spcAft>
              <a:defRPr sz="3200">
                <a:solidFill>
                  <a:schemeClr val="tx1"/>
                </a:solidFill>
                <a:latin typeface="Times New Roman" charset="0"/>
              </a:defRPr>
            </a:lvl8pPr>
            <a:lvl9pPr marL="3865563" indent="-225425" eaLnBrk="0" fontAlgn="base" hangingPunct="0">
              <a:spcBef>
                <a:spcPct val="0"/>
              </a:spcBef>
              <a:spcAft>
                <a:spcPct val="0"/>
              </a:spcAft>
              <a:defRPr sz="3200">
                <a:solidFill>
                  <a:schemeClr val="tx1"/>
                </a:solidFill>
                <a:latin typeface="Times New Roman" charset="0"/>
              </a:defRPr>
            </a:lvl9pPr>
          </a:lstStyle>
          <a:p>
            <a:fld id="{8FDEAB6B-E760-4583-81C9-C4B47358053C}" type="slidenum">
              <a:rPr lang="en-US" altLang="en-US" sz="1200" smtClean="0"/>
              <a:pPr/>
              <a:t>21</a:t>
            </a:fld>
            <a:endParaRPr lang="en-US" altLang="en-US" sz="12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50D9990C-74C5-4A8D-8B4C-ED73EAC17D6F}" type="slidenum">
              <a:rPr lang="en-US" altLang="en-US" sz="1200" smtClean="0"/>
              <a:pPr/>
              <a:t>22</a:t>
            </a:fld>
            <a:endParaRPr lang="en-US" altLang="en-US" sz="12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charset="0"/>
              <a:buChar char="•"/>
            </a:pPr>
            <a:endParaRPr lang="en-US" dirty="0"/>
          </a:p>
        </p:txBody>
      </p:sp>
      <p:sp>
        <p:nvSpPr>
          <p:cNvPr id="4" name="Slide Number Placeholder 3"/>
          <p:cNvSpPr>
            <a:spLocks noGrp="1"/>
          </p:cNvSpPr>
          <p:nvPr>
            <p:ph type="sldNum" sz="quarter" idx="10"/>
          </p:nvPr>
        </p:nvSpPr>
        <p:spPr/>
        <p:txBody>
          <a:bodyPr/>
          <a:lstStyle/>
          <a:p>
            <a:fld id="{FC129866-C2D1-4218-BAFC-42420E5C951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57722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29866-C2D1-4218-BAFC-42420E5C951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701778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129866-C2D1-4218-BAFC-42420E5C951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30848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4350">
              <a:defRPr/>
            </a:pPr>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C5C860F-1504-4CE4-B63C-1AB14CDAF94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538740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914350">
              <a:buFont typeface="Arial" panose="020B0604020202020204"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4AF098A7-046E-43B1-8676-2702DEEB2361}" type="slidenum">
              <a:rPr lang="en-US" altLang="en-US" sz="1200" smtClean="0"/>
              <a:pPr/>
              <a:t>3</a:t>
            </a:fld>
            <a:endParaRPr lang="en-US" altLang="en-US" sz="1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914350">
              <a:buFont typeface="Arial" panose="020B0604020202020204"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FC5C860F-1504-4CE4-B63C-1AB14CDAF948}"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29866-C2D1-4218-BAFC-42420E5C951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701778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01FB878A-21FA-4086-933B-C9E38EBB7D4A}" type="slidenum">
              <a:rPr lang="en-US" altLang="en-US" sz="1200" smtClean="0"/>
              <a:pPr/>
              <a:t>4</a:t>
            </a:fld>
            <a:endParaRPr lang="en-US" alt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29F93F79-42E8-4EA4-A509-EA89F2141FC8}" type="slidenum">
              <a:rPr lang="en-US" altLang="en-US" sz="1200" smtClean="0"/>
              <a:pPr/>
              <a:t>5</a:t>
            </a:fld>
            <a:endParaRPr lang="en-US" alt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B9C2E0A8-4E96-455F-9CF0-6479367E15F6}" type="slidenum">
              <a:rPr lang="en-US" altLang="en-US" sz="1200" smtClean="0"/>
              <a:pPr/>
              <a:t>6</a:t>
            </a:fld>
            <a:endParaRPr lang="en-US" alt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3B2C60A7-267A-44F9-B9E1-E40340B17EED}" type="slidenum">
              <a:rPr lang="en-US" altLang="en-US" sz="1200" smtClean="0"/>
              <a:pPr/>
              <a:t>7</a:t>
            </a:fld>
            <a:endParaRPr lang="en-US" alt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F1C8B736-80C7-4A3E-8344-14483AC6FFBF}" type="slidenum">
              <a:rPr lang="en-US" altLang="en-US" sz="1200" smtClean="0"/>
              <a:pPr/>
              <a:t>8</a:t>
            </a:fld>
            <a:endParaRPr lang="en-US" alt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D6693C2C-E932-4E5B-9B19-A0889136418E}" type="slidenum">
              <a:rPr lang="en-US" altLang="en-US" sz="1200" smtClean="0"/>
              <a:pPr/>
              <a:t>9</a:t>
            </a:fld>
            <a:endParaRPr lang="en-US" alt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2FCBC7-619E-4198-922D-AE4AFCFF134F}" type="slidenum">
              <a:rPr lang="en-US"/>
              <a:pPr>
                <a:defRPr/>
              </a:pPr>
              <a:t>‹#›</a:t>
            </a:fld>
            <a:endParaRPr lang="en-US" dirty="0"/>
          </a:p>
        </p:txBody>
      </p:sp>
    </p:spTree>
    <p:extLst>
      <p:ext uri="{BB962C8B-B14F-4D97-AF65-F5344CB8AC3E}">
        <p14:creationId xmlns:p14="http://schemas.microsoft.com/office/powerpoint/2010/main" val="218503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33C253-B1C1-41B1-8EA0-10454B65DF89}" type="slidenum">
              <a:rPr lang="en-US"/>
              <a:pPr>
                <a:defRPr/>
              </a:pPr>
              <a:t>‹#›</a:t>
            </a:fld>
            <a:endParaRPr lang="en-US" dirty="0"/>
          </a:p>
        </p:txBody>
      </p:sp>
    </p:spTree>
    <p:extLst>
      <p:ext uri="{BB962C8B-B14F-4D97-AF65-F5344CB8AC3E}">
        <p14:creationId xmlns:p14="http://schemas.microsoft.com/office/powerpoint/2010/main" val="105012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B31788-AC15-4F0E-B208-D6D6FE0A6239}" type="slidenum">
              <a:rPr lang="en-US"/>
              <a:pPr>
                <a:defRPr/>
              </a:pPr>
              <a:t>‹#›</a:t>
            </a:fld>
            <a:endParaRPr lang="en-US" dirty="0"/>
          </a:p>
        </p:txBody>
      </p:sp>
    </p:spTree>
    <p:extLst>
      <p:ext uri="{BB962C8B-B14F-4D97-AF65-F5344CB8AC3E}">
        <p14:creationId xmlns:p14="http://schemas.microsoft.com/office/powerpoint/2010/main" val="1690701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7A40BB-EFAF-4A60-8ECE-2FE57DE70694}" type="datetimeFigureOut">
              <a:rPr lang="en-US" smtClean="0">
                <a:solidFill>
                  <a:prstClr val="black">
                    <a:tint val="75000"/>
                  </a:prstClr>
                </a:solidFill>
              </a:rPr>
              <a:pPr/>
              <a:t>2/26/2016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CB1DD3-284C-4BC2-A5C6-8BCE74EC1F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9201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A40BB-EFAF-4A60-8ECE-2FE57DE70694}" type="datetimeFigureOut">
              <a:rPr lang="en-US" smtClean="0">
                <a:solidFill>
                  <a:prstClr val="black">
                    <a:tint val="75000"/>
                  </a:prstClr>
                </a:solidFill>
              </a:rPr>
              <a:pPr/>
              <a:t>2/26/2016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CB1DD3-284C-4BC2-A5C6-8BCE74EC1F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234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A40BB-EFAF-4A60-8ECE-2FE57DE70694}" type="datetimeFigureOut">
              <a:rPr lang="en-US" smtClean="0">
                <a:solidFill>
                  <a:prstClr val="black">
                    <a:tint val="75000"/>
                  </a:prstClr>
                </a:solidFill>
              </a:rPr>
              <a:pPr/>
              <a:t>2/26/2016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CB1DD3-284C-4BC2-A5C6-8BCE74EC1F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5021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7A40BB-EFAF-4A60-8ECE-2FE57DE70694}" type="datetimeFigureOut">
              <a:rPr lang="en-US" smtClean="0">
                <a:solidFill>
                  <a:prstClr val="black">
                    <a:tint val="75000"/>
                  </a:prstClr>
                </a:solidFill>
              </a:rPr>
              <a:pPr/>
              <a:t>2/26/2016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CB1DD3-284C-4BC2-A5C6-8BCE74EC1F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7366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7A40BB-EFAF-4A60-8ECE-2FE57DE70694}" type="datetimeFigureOut">
              <a:rPr lang="en-US" smtClean="0">
                <a:solidFill>
                  <a:prstClr val="black">
                    <a:tint val="75000"/>
                  </a:prstClr>
                </a:solidFill>
              </a:rPr>
              <a:pPr/>
              <a:t>2/26/2016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CB1DD3-284C-4BC2-A5C6-8BCE74EC1F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884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7A40BB-EFAF-4A60-8ECE-2FE57DE70694}" type="datetimeFigureOut">
              <a:rPr lang="en-US" smtClean="0">
                <a:solidFill>
                  <a:prstClr val="black">
                    <a:tint val="75000"/>
                  </a:prstClr>
                </a:solidFill>
              </a:rPr>
              <a:pPr/>
              <a:t>2/26/2016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CB1DD3-284C-4BC2-A5C6-8BCE74EC1F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1894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A40BB-EFAF-4A60-8ECE-2FE57DE70694}" type="datetimeFigureOut">
              <a:rPr lang="en-US" smtClean="0">
                <a:solidFill>
                  <a:prstClr val="black">
                    <a:tint val="75000"/>
                  </a:prstClr>
                </a:solidFill>
              </a:rPr>
              <a:pPr/>
              <a:t>2/26/2016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CB1DD3-284C-4BC2-A5C6-8BCE74EC1F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9323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A40BB-EFAF-4A60-8ECE-2FE57DE70694}" type="datetimeFigureOut">
              <a:rPr lang="en-US" smtClean="0">
                <a:solidFill>
                  <a:prstClr val="black">
                    <a:tint val="75000"/>
                  </a:prstClr>
                </a:solidFill>
              </a:rPr>
              <a:pPr/>
              <a:t>2/26/2016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CB1DD3-284C-4BC2-A5C6-8BCE74EC1F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59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7086600" y="6324600"/>
            <a:ext cx="1905000" cy="457200"/>
          </a:xfrm>
        </p:spPr>
        <p:txBody>
          <a:bodyPr anchor="ctr"/>
          <a:lstStyle>
            <a:lvl1pPr algn="r">
              <a:defRPr/>
            </a:lvl1pPr>
          </a:lstStyle>
          <a:p>
            <a:pPr>
              <a:defRPr/>
            </a:pPr>
            <a:fld id="{3660FC09-DBF1-4306-A8BD-D7D59041CE28}" type="slidenum">
              <a:rPr lang="en-US"/>
              <a:pPr>
                <a:defRPr/>
              </a:pPr>
              <a:t>‹#›</a:t>
            </a:fld>
            <a:endParaRPr lang="en-US" dirty="0"/>
          </a:p>
        </p:txBody>
      </p:sp>
    </p:spTree>
    <p:extLst>
      <p:ext uri="{BB962C8B-B14F-4D97-AF65-F5344CB8AC3E}">
        <p14:creationId xmlns:p14="http://schemas.microsoft.com/office/powerpoint/2010/main" val="798677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A40BB-EFAF-4A60-8ECE-2FE57DE70694}" type="datetimeFigureOut">
              <a:rPr lang="en-US" smtClean="0">
                <a:solidFill>
                  <a:prstClr val="black">
                    <a:tint val="75000"/>
                  </a:prstClr>
                </a:solidFill>
              </a:rPr>
              <a:pPr/>
              <a:t>2/26/2016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CB1DD3-284C-4BC2-A5C6-8BCE74EC1F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2858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A40BB-EFAF-4A60-8ECE-2FE57DE70694}" type="datetimeFigureOut">
              <a:rPr lang="en-US" smtClean="0">
                <a:solidFill>
                  <a:prstClr val="black">
                    <a:tint val="75000"/>
                  </a:prstClr>
                </a:solidFill>
              </a:rPr>
              <a:pPr/>
              <a:t>2/26/2016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CB1DD3-284C-4BC2-A5C6-8BCE74EC1F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2944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A40BB-EFAF-4A60-8ECE-2FE57DE70694}" type="datetimeFigureOut">
              <a:rPr lang="en-US" smtClean="0">
                <a:solidFill>
                  <a:prstClr val="black">
                    <a:tint val="75000"/>
                  </a:prstClr>
                </a:solidFill>
              </a:rPr>
              <a:pPr/>
              <a:t>2/26/2016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CB1DD3-284C-4BC2-A5C6-8BCE74EC1F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70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1A9A81-1759-4771-B208-E927555F1649}" type="slidenum">
              <a:rPr lang="en-US"/>
              <a:pPr>
                <a:defRPr/>
              </a:pPr>
              <a:t>‹#›</a:t>
            </a:fld>
            <a:endParaRPr lang="en-US" dirty="0"/>
          </a:p>
        </p:txBody>
      </p:sp>
    </p:spTree>
    <p:extLst>
      <p:ext uri="{BB962C8B-B14F-4D97-AF65-F5344CB8AC3E}">
        <p14:creationId xmlns:p14="http://schemas.microsoft.com/office/powerpoint/2010/main" val="317121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7239000" y="6400800"/>
            <a:ext cx="1905000" cy="457200"/>
          </a:xfrm>
        </p:spPr>
        <p:txBody>
          <a:bodyPr anchor="ctr"/>
          <a:lstStyle>
            <a:lvl1pPr algn="ctr">
              <a:defRPr/>
            </a:lvl1pPr>
          </a:lstStyle>
          <a:p>
            <a:pPr>
              <a:defRPr/>
            </a:pPr>
            <a:fld id="{D9D7FDAF-8ABB-4B51-8D42-BC846C242EC8}" type="slidenum">
              <a:rPr lang="en-US"/>
              <a:pPr>
                <a:defRPr/>
              </a:pPr>
              <a:t>‹#›</a:t>
            </a:fld>
            <a:endParaRPr lang="en-US" dirty="0"/>
          </a:p>
        </p:txBody>
      </p:sp>
    </p:spTree>
    <p:extLst>
      <p:ext uri="{BB962C8B-B14F-4D97-AF65-F5344CB8AC3E}">
        <p14:creationId xmlns:p14="http://schemas.microsoft.com/office/powerpoint/2010/main" val="158823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E47158D-D6D9-4E6A-986F-EC2106CA1F74}" type="slidenum">
              <a:rPr lang="en-US"/>
              <a:pPr>
                <a:defRPr/>
              </a:pPr>
              <a:t>‹#›</a:t>
            </a:fld>
            <a:endParaRPr lang="en-US" dirty="0"/>
          </a:p>
        </p:txBody>
      </p:sp>
    </p:spTree>
    <p:extLst>
      <p:ext uri="{BB962C8B-B14F-4D97-AF65-F5344CB8AC3E}">
        <p14:creationId xmlns:p14="http://schemas.microsoft.com/office/powerpoint/2010/main" val="298806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49A6C96-907E-4B38-AA5A-C8E4AF116BFE}" type="slidenum">
              <a:rPr lang="en-US"/>
              <a:pPr>
                <a:defRPr/>
              </a:pPr>
              <a:t>‹#›</a:t>
            </a:fld>
            <a:endParaRPr lang="en-US" dirty="0"/>
          </a:p>
        </p:txBody>
      </p:sp>
    </p:spTree>
    <p:extLst>
      <p:ext uri="{BB962C8B-B14F-4D97-AF65-F5344CB8AC3E}">
        <p14:creationId xmlns:p14="http://schemas.microsoft.com/office/powerpoint/2010/main" val="191909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7239000" y="6400800"/>
            <a:ext cx="1905000" cy="457200"/>
          </a:xfrm>
        </p:spPr>
        <p:txBody>
          <a:bodyPr anchor="ctr"/>
          <a:lstStyle>
            <a:lvl1pPr algn="ctr">
              <a:defRPr/>
            </a:lvl1pPr>
          </a:lstStyle>
          <a:p>
            <a:pPr>
              <a:defRPr/>
            </a:pPr>
            <a:fld id="{BA6F2E9A-E6EE-46D7-BCEA-8AA12374095F}" type="slidenum">
              <a:rPr lang="en-US"/>
              <a:pPr>
                <a:defRPr/>
              </a:pPr>
              <a:t>‹#›</a:t>
            </a:fld>
            <a:endParaRPr lang="en-US" dirty="0"/>
          </a:p>
        </p:txBody>
      </p:sp>
    </p:spTree>
    <p:extLst>
      <p:ext uri="{BB962C8B-B14F-4D97-AF65-F5344CB8AC3E}">
        <p14:creationId xmlns:p14="http://schemas.microsoft.com/office/powerpoint/2010/main" val="239479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DA6280-38F5-42C6-941A-816006BC4395}" type="slidenum">
              <a:rPr lang="en-US"/>
              <a:pPr>
                <a:defRPr/>
              </a:pPr>
              <a:t>‹#›</a:t>
            </a:fld>
            <a:endParaRPr lang="en-US" dirty="0"/>
          </a:p>
        </p:txBody>
      </p:sp>
    </p:spTree>
    <p:extLst>
      <p:ext uri="{BB962C8B-B14F-4D97-AF65-F5344CB8AC3E}">
        <p14:creationId xmlns:p14="http://schemas.microsoft.com/office/powerpoint/2010/main" val="388329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74BD5DC-D6E9-479D-87BC-60F06B102318}" type="slidenum">
              <a:rPr lang="en-US"/>
              <a:pPr>
                <a:defRPr/>
              </a:pPr>
              <a:t>‹#›</a:t>
            </a:fld>
            <a:endParaRPr lang="en-US" dirty="0"/>
          </a:p>
        </p:txBody>
      </p:sp>
    </p:spTree>
    <p:extLst>
      <p:ext uri="{BB962C8B-B14F-4D97-AF65-F5344CB8AC3E}">
        <p14:creationId xmlns:p14="http://schemas.microsoft.com/office/powerpoint/2010/main" val="277786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5B3EDC8-3B9C-493F-BDA9-3F8E3083394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2" r:id="rId1"/>
    <p:sldLayoutId id="2147484030" r:id="rId2"/>
    <p:sldLayoutId id="2147484023" r:id="rId3"/>
    <p:sldLayoutId id="2147484031" r:id="rId4"/>
    <p:sldLayoutId id="2147484024" r:id="rId5"/>
    <p:sldLayoutId id="2147484025" r:id="rId6"/>
    <p:sldLayoutId id="2147484032" r:id="rId7"/>
    <p:sldLayoutId id="2147484026" r:id="rId8"/>
    <p:sldLayoutId id="2147484027" r:id="rId9"/>
    <p:sldLayoutId id="2147484028" r:id="rId10"/>
    <p:sldLayoutId id="214748402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8B7A40BB-EFAF-4A60-8ECE-2FE57DE70694}" type="datetimeFigureOut">
              <a:rPr lang="en-US" smtClean="0">
                <a:solidFill>
                  <a:prstClr val="black">
                    <a:tint val="75000"/>
                  </a:prstClr>
                </a:solidFill>
                <a:latin typeface="Calibri"/>
              </a:rPr>
              <a:pPr eaLnBrk="1" fontAlgn="auto" hangingPunct="1">
                <a:spcBef>
                  <a:spcPts val="0"/>
                </a:spcBef>
                <a:spcAft>
                  <a:spcPts val="0"/>
                </a:spcAft>
              </a:pPr>
              <a:t>2/26/2016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DCB1DD3-284C-4BC2-A5C6-8BCE74EC1F9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22459990"/>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2.gif"/></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image" Target="../media/image5.w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3338513"/>
          <a:ext cx="9144000" cy="3505200"/>
        </p:xfrm>
        <a:graphic>
          <a:graphicData uri="http://schemas.openxmlformats.org/presentationml/2006/ole">
            <mc:AlternateContent xmlns:mc="http://schemas.openxmlformats.org/markup-compatibility/2006">
              <mc:Choice xmlns:v="urn:schemas-microsoft-com:vml" Requires="v">
                <p:oleObj spid="_x0000_s5129" name="Clip" r:id="rId4" imgW="4575018" imgH="2343339" progId="MS_ClipArt_Gallery.2">
                  <p:embed/>
                </p:oleObj>
              </mc:Choice>
              <mc:Fallback>
                <p:oleObj name="Clip" r:id="rId4" imgW="4575018" imgH="2343339"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38513"/>
                        <a:ext cx="91440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3" name="Text Box 3"/>
          <p:cNvSpPr txBox="1">
            <a:spLocks noChangeArrowheads="1"/>
          </p:cNvSpPr>
          <p:nvPr/>
        </p:nvSpPr>
        <p:spPr bwMode="auto">
          <a:xfrm>
            <a:off x="762000" y="76200"/>
            <a:ext cx="777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50000"/>
              </a:spcBef>
              <a:buFontTx/>
              <a:buNone/>
            </a:pPr>
            <a:r>
              <a:rPr lang="en-US" altLang="en-US" sz="4800" b="1" dirty="0"/>
              <a:t>OGE SUMMIT</a:t>
            </a:r>
          </a:p>
          <a:p>
            <a:pPr algn="ctr">
              <a:spcBef>
                <a:spcPct val="50000"/>
              </a:spcBef>
              <a:buFontTx/>
              <a:buNone/>
            </a:pPr>
            <a:r>
              <a:rPr lang="en-US" altLang="en-US" sz="4800" dirty="0"/>
              <a:t>Post-Government Service Employment Restrictions</a:t>
            </a:r>
            <a:endParaRPr lang="en-US" altLang="en-US" sz="4400" dirty="0"/>
          </a:p>
        </p:txBody>
      </p:sp>
      <p:sp>
        <p:nvSpPr>
          <p:cNvPr id="5124" name="Date Placeholder 6"/>
          <p:cNvSpPr>
            <a:spLocks noGrp="1"/>
          </p:cNvSpPr>
          <p:nvPr>
            <p:ph type="dt" sz="quarter" idx="10"/>
          </p:nvPr>
        </p:nvSpPr>
        <p:spPr>
          <a:xfrm>
            <a:off x="0" y="6488113"/>
            <a:ext cx="1741488" cy="369887"/>
          </a:xfrm>
          <a:solidFill>
            <a:schemeClr val="bg1">
              <a:alpha val="39999"/>
            </a:schemeClr>
          </a:solid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800" b="1" dirty="0" smtClean="0"/>
              <a:t>March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Intent to Influence (cont)</a:t>
            </a:r>
          </a:p>
        </p:txBody>
      </p:sp>
      <p:sp>
        <p:nvSpPr>
          <p:cNvPr id="14339" name="Content Placeholder 2"/>
          <p:cNvSpPr>
            <a:spLocks noGrp="1"/>
          </p:cNvSpPr>
          <p:nvPr>
            <p:ph idx="1"/>
          </p:nvPr>
        </p:nvSpPr>
        <p:spPr/>
        <p:txBody>
          <a:bodyPr/>
          <a:lstStyle/>
          <a:p>
            <a:r>
              <a:rPr lang="en-US" altLang="en-US" u="sng" dirty="0" smtClean="0"/>
              <a:t>Mere physical presence</a:t>
            </a:r>
            <a:r>
              <a:rPr lang="en-US" altLang="en-US" dirty="0" smtClean="0"/>
              <a:t> – relevant factors to consider set forth in 5 C.F.R. 2641.201(4)</a:t>
            </a:r>
            <a:endParaRPr lang="en-US" altLang="en-US" u="sng" dirty="0"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9ABBD993-28F7-4CFD-B5F7-A9264C2E95F2}" type="slidenum">
              <a:rPr lang="en-US" altLang="en-US" sz="1400" smtClean="0"/>
              <a:pPr>
                <a:spcBef>
                  <a:spcPct val="0"/>
                </a:spcBef>
                <a:buFontTx/>
                <a:buNone/>
              </a:pPr>
              <a:t>10</a:t>
            </a:fld>
            <a:endParaRPr lang="en-US" altLang="en-US" sz="1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1143000"/>
          </a:xfrm>
        </p:spPr>
        <p:txBody>
          <a:bodyPr/>
          <a:lstStyle/>
          <a:p>
            <a:r>
              <a:rPr lang="en-US" altLang="en-US" dirty="0" smtClean="0"/>
              <a:t>Particular matter involving specific parties</a:t>
            </a:r>
            <a:r>
              <a:rPr lang="en-US" altLang="en-US" dirty="0" smtClean="0">
                <a:latin typeface="Arial" charset="0"/>
              </a:rPr>
              <a:t/>
            </a:r>
            <a:br>
              <a:rPr lang="en-US" altLang="en-US" dirty="0" smtClean="0">
                <a:latin typeface="Arial" charset="0"/>
              </a:rPr>
            </a:br>
            <a:endParaRPr lang="en-US" altLang="en-US" dirty="0" smtClean="0"/>
          </a:p>
        </p:txBody>
      </p:sp>
      <p:sp>
        <p:nvSpPr>
          <p:cNvPr id="15363" name="Rectangle 3"/>
          <p:cNvSpPr>
            <a:spLocks noGrp="1" noChangeArrowheads="1"/>
          </p:cNvSpPr>
          <p:nvPr>
            <p:ph type="body" idx="1"/>
          </p:nvPr>
        </p:nvSpPr>
        <p:spPr>
          <a:xfrm>
            <a:off x="685800" y="1752600"/>
            <a:ext cx="7772400" cy="4114800"/>
          </a:xfrm>
        </p:spPr>
        <p:txBody>
          <a:bodyPr/>
          <a:lstStyle/>
          <a:p>
            <a:r>
              <a:rPr lang="en-US" altLang="en-US" dirty="0" smtClean="0">
                <a:latin typeface="+mj-lt"/>
              </a:rPr>
              <a:t>Particular matter – includes a judicial or other proceeding, application, request for a ruling or other determination, contract, claim, controversy, or investigation.  Generally, does not include rulemaking, formulation of general policy, standards or objectives, or other matters of general application.</a:t>
            </a:r>
          </a:p>
        </p:txBody>
      </p:sp>
      <p:sp>
        <p:nvSpPr>
          <p:cNvPr id="1536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CA4D000F-6658-473C-B1A9-8958976CEFCB}" type="slidenum">
              <a:rPr lang="en-US" altLang="en-US" sz="1400" smtClean="0"/>
              <a:pPr>
                <a:spcBef>
                  <a:spcPct val="0"/>
                </a:spcBef>
                <a:buFontTx/>
                <a:buNone/>
              </a:pPr>
              <a:t>11</a:t>
            </a:fld>
            <a:endParaRPr lang="en-US" altLang="en-US" sz="14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Particular matter involving specific parties </a:t>
            </a:r>
            <a:br>
              <a:rPr lang="en-US" altLang="en-US" dirty="0" smtClean="0"/>
            </a:br>
            <a:r>
              <a:rPr lang="en-US" altLang="en-US" sz="2400" dirty="0" smtClean="0"/>
              <a:t>5 C.F.R. 2641.201(h)(cont)</a:t>
            </a:r>
          </a:p>
        </p:txBody>
      </p:sp>
      <p:sp>
        <p:nvSpPr>
          <p:cNvPr id="16387" name="Content Placeholder 2"/>
          <p:cNvSpPr>
            <a:spLocks noGrp="1"/>
          </p:cNvSpPr>
          <p:nvPr>
            <p:ph idx="1"/>
          </p:nvPr>
        </p:nvSpPr>
        <p:spPr/>
        <p:txBody>
          <a:bodyPr/>
          <a:lstStyle/>
          <a:p>
            <a:r>
              <a:rPr lang="en-US" altLang="en-US" dirty="0" smtClean="0"/>
              <a:t>Would not include matters of general applicability (legislation or rulemaking)</a:t>
            </a:r>
          </a:p>
          <a:p>
            <a:r>
              <a:rPr lang="en-US" altLang="en-US" dirty="0" smtClean="0"/>
              <a:t>International agreements – maybe depending on focus (e.g. specific claim)</a:t>
            </a:r>
          </a:p>
          <a:p>
            <a:r>
              <a:rPr lang="en-US" altLang="en-US" dirty="0" smtClean="0"/>
              <a:t>Must be specific parties at all relevant times (both when participating as a government employee and making the post-employment communication or appearance) </a:t>
            </a:r>
          </a:p>
          <a:p>
            <a:endParaRPr lang="en-US" altLang="en-US" dirty="0" smtClean="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A80CB5E6-A0CF-4A30-BBA2-CE91D638967F}" type="slidenum">
              <a:rPr lang="en-US" altLang="en-US" sz="1400" smtClean="0"/>
              <a:pPr>
                <a:spcBef>
                  <a:spcPct val="0"/>
                </a:spcBef>
                <a:buFontTx/>
                <a:buNone/>
              </a:pPr>
              <a:t>12</a:t>
            </a:fld>
            <a:endParaRPr lang="en-US" altLang="en-US" sz="14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dirty="0" smtClean="0"/>
              <a:t>Same Particular Matter Involving Specific Parties</a:t>
            </a:r>
            <a:br>
              <a:rPr lang="en-US" altLang="en-US" sz="3200" dirty="0" smtClean="0"/>
            </a:br>
            <a:r>
              <a:rPr lang="en-US" altLang="en-US" sz="3200" dirty="0" smtClean="0"/>
              <a:t>5 C.F.R. 2641.201(h)(5)</a:t>
            </a:r>
          </a:p>
        </p:txBody>
      </p:sp>
      <p:sp>
        <p:nvSpPr>
          <p:cNvPr id="17411" name="Content Placeholder 2"/>
          <p:cNvSpPr>
            <a:spLocks noGrp="1"/>
          </p:cNvSpPr>
          <p:nvPr>
            <p:ph idx="1"/>
          </p:nvPr>
        </p:nvSpPr>
        <p:spPr/>
        <p:txBody>
          <a:bodyPr/>
          <a:lstStyle/>
          <a:p>
            <a:r>
              <a:rPr lang="en-US" altLang="en-US" dirty="0" smtClean="0"/>
              <a:t>Contracts, grants, or agreements</a:t>
            </a:r>
          </a:p>
          <a:p>
            <a:pPr lvl="1"/>
            <a:r>
              <a:rPr lang="en-US" altLang="en-US" dirty="0" smtClean="0"/>
              <a:t>Generally new particular matter does not arise simply because of a contract modification</a:t>
            </a:r>
          </a:p>
          <a:p>
            <a:pPr lvl="1"/>
            <a:r>
              <a:rPr lang="en-US" altLang="en-US" dirty="0" smtClean="0"/>
              <a:t>Generally successive or otherwise separate contracts are new particular matters</a:t>
            </a:r>
          </a:p>
          <a:p>
            <a:pPr lvl="1"/>
            <a:r>
              <a:rPr lang="en-US" altLang="en-US" dirty="0" smtClean="0"/>
              <a:t>Generally, a contract is a single particular matter</a:t>
            </a:r>
          </a:p>
          <a:p>
            <a:pPr lvl="1"/>
            <a:r>
              <a:rPr lang="en-US" altLang="en-US" dirty="0" smtClean="0"/>
              <a:t>Individual delivery order or task order could be separate particular matter in some cases</a:t>
            </a:r>
          </a:p>
          <a:p>
            <a:pPr lvl="1"/>
            <a:endParaRPr lang="en-US" altLang="en-US" dirty="0" smtClean="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A6F70374-0D95-42F5-B603-A2327A958D0E}" type="slidenum">
              <a:rPr lang="en-US" altLang="en-US" sz="1400" smtClean="0"/>
              <a:pPr>
                <a:spcBef>
                  <a:spcPct val="0"/>
                </a:spcBef>
                <a:buFontTx/>
                <a:buNone/>
              </a:pPr>
              <a:t>13</a:t>
            </a:fld>
            <a:endParaRPr lang="en-US" altLang="en-US" sz="1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3200" dirty="0" smtClean="0"/>
              <a:t>Before an Employee of the US</a:t>
            </a:r>
            <a:br>
              <a:rPr lang="en-US" altLang="en-US" sz="3200" dirty="0" smtClean="0"/>
            </a:br>
            <a:r>
              <a:rPr lang="en-US" altLang="en-US" sz="3200" dirty="0" smtClean="0"/>
              <a:t>5 C.F.R. 2641.201(f)</a:t>
            </a:r>
          </a:p>
        </p:txBody>
      </p:sp>
      <p:sp>
        <p:nvSpPr>
          <p:cNvPr id="18435" name="Content Placeholder 2"/>
          <p:cNvSpPr>
            <a:spLocks noGrp="1"/>
          </p:cNvSpPr>
          <p:nvPr>
            <p:ph idx="1"/>
          </p:nvPr>
        </p:nvSpPr>
        <p:spPr/>
        <p:txBody>
          <a:bodyPr/>
          <a:lstStyle/>
          <a:p>
            <a:r>
              <a:rPr lang="en-US" altLang="en-US" dirty="0" smtClean="0"/>
              <a:t>Includes any current Federal employee</a:t>
            </a:r>
          </a:p>
          <a:p>
            <a:r>
              <a:rPr lang="en-US" altLang="en-US" u="sng" dirty="0" smtClean="0"/>
              <a:t>Public Commentary</a:t>
            </a:r>
            <a:r>
              <a:rPr lang="en-US" altLang="en-US" dirty="0" smtClean="0"/>
              <a:t> – address at a public gathering, conference, seminar, or other similar forum as a speaker or panelist is not a prohibited communication if forum is</a:t>
            </a:r>
          </a:p>
          <a:p>
            <a:pPr lvl="1"/>
            <a:r>
              <a:rPr lang="en-US" altLang="en-US" dirty="0" smtClean="0"/>
              <a:t>Not Government sponsored or co-sponsored</a:t>
            </a:r>
          </a:p>
          <a:p>
            <a:pPr lvl="1"/>
            <a:r>
              <a:rPr lang="en-US" altLang="en-US" dirty="0" smtClean="0"/>
              <a:t>Attended by a large number of people</a:t>
            </a:r>
          </a:p>
          <a:p>
            <a:pPr lvl="1"/>
            <a:r>
              <a:rPr lang="en-US" altLang="en-US" dirty="0" smtClean="0"/>
              <a:t>Significant portion of attendees are not US employees</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4CD94177-471B-4115-A47F-98ACC21DAA03}" type="slidenum">
              <a:rPr lang="en-US" altLang="en-US" sz="1400" smtClean="0"/>
              <a:pPr>
                <a:spcBef>
                  <a:spcPct val="0"/>
                </a:spcBef>
                <a:buFontTx/>
                <a:buNone/>
              </a:pPr>
              <a:t>14</a:t>
            </a:fld>
            <a:endParaRPr lang="en-US" altLang="en-US" sz="1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On Behalf of Another Person</a:t>
            </a:r>
            <a:br>
              <a:rPr lang="en-US" altLang="en-US" dirty="0" smtClean="0"/>
            </a:br>
            <a:r>
              <a:rPr lang="en-US" altLang="en-US" dirty="0" smtClean="0"/>
              <a:t>5 C.F.R. 2641.201(g)</a:t>
            </a:r>
          </a:p>
        </p:txBody>
      </p:sp>
      <p:sp>
        <p:nvSpPr>
          <p:cNvPr id="19459" name="Content Placeholder 2"/>
          <p:cNvSpPr>
            <a:spLocks noGrp="1"/>
          </p:cNvSpPr>
          <p:nvPr>
            <p:ph idx="1"/>
          </p:nvPr>
        </p:nvSpPr>
        <p:spPr/>
        <p:txBody>
          <a:bodyPr/>
          <a:lstStyle/>
          <a:p>
            <a:r>
              <a:rPr lang="en-US" altLang="en-US" dirty="0" smtClean="0"/>
              <a:t>“Person” broadly defined.  It includes an individual, corporation, company, association, firm, partnership, society, joint stock company or any other organization, institution, or entity.</a:t>
            </a:r>
          </a:p>
          <a:p>
            <a:endParaRPr lang="en-US" altLang="en-US" dirty="0" smtClean="0"/>
          </a:p>
          <a:p>
            <a:r>
              <a:rPr lang="en-US" altLang="en-US" dirty="0" smtClean="0"/>
              <a:t>It does not include the former employee himself or any sole proprietorship owned by the former employee</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BD7ACA25-CD27-4CED-A495-E9DC1F636EAA}" type="slidenum">
              <a:rPr lang="en-US" altLang="en-US" sz="1400" smtClean="0"/>
              <a:pPr>
                <a:spcBef>
                  <a:spcPct val="0"/>
                </a:spcBef>
                <a:buFontTx/>
                <a:buNone/>
              </a:pPr>
              <a:t>15</a:t>
            </a:fld>
            <a:endParaRPr lang="en-US" altLang="en-US" sz="14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t>Personal and Substantial</a:t>
            </a:r>
            <a:r>
              <a:rPr lang="en-US" altLang="en-US" dirty="0" smtClean="0">
                <a:latin typeface="Arial" charset="0"/>
              </a:rPr>
              <a:t/>
            </a:r>
            <a:br>
              <a:rPr lang="en-US" altLang="en-US" dirty="0" smtClean="0">
                <a:latin typeface="Arial" charset="0"/>
              </a:rPr>
            </a:br>
            <a:endParaRPr lang="en-US" altLang="en-US" dirty="0" smtClean="0">
              <a:latin typeface="Arial" charset="0"/>
            </a:endParaRPr>
          </a:p>
        </p:txBody>
      </p:sp>
      <p:sp>
        <p:nvSpPr>
          <p:cNvPr id="20483" name="Rectangle 3"/>
          <p:cNvSpPr>
            <a:spLocks noGrp="1" noChangeArrowheads="1"/>
          </p:cNvSpPr>
          <p:nvPr>
            <p:ph type="body" idx="1"/>
          </p:nvPr>
        </p:nvSpPr>
        <p:spPr>
          <a:xfrm>
            <a:off x="533400" y="2057400"/>
            <a:ext cx="8077200" cy="4114800"/>
          </a:xfrm>
        </p:spPr>
        <p:txBody>
          <a:bodyPr/>
          <a:lstStyle/>
          <a:p>
            <a:pPr marL="0" indent="0">
              <a:buFontTx/>
              <a:buNone/>
              <a:defRPr/>
            </a:pPr>
            <a:r>
              <a:rPr lang="en-US" altLang="en-US" dirty="0" smtClean="0">
                <a:latin typeface="+mj-lt"/>
              </a:rPr>
              <a:t>Participate </a:t>
            </a:r>
            <a:r>
              <a:rPr lang="en-US" altLang="en-US" u="sng" dirty="0" smtClean="0">
                <a:latin typeface="+mj-lt"/>
              </a:rPr>
              <a:t>personally and substantially</a:t>
            </a:r>
            <a:r>
              <a:rPr lang="en-US" altLang="en-US" dirty="0" smtClean="0">
                <a:latin typeface="+mj-lt"/>
              </a:rPr>
              <a:t>   – to participate directly and significantly by decision, approval, recommendation, rendering of advice or investigation.  Includes actions of a subordinate if actually directed by the former employee.</a:t>
            </a:r>
          </a:p>
        </p:txBody>
      </p:sp>
      <p:sp>
        <p:nvSpPr>
          <p:cNvPr id="2048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88B7C727-AC95-4265-AA72-FDA7DC08B513}" type="slidenum">
              <a:rPr lang="en-US" altLang="en-US" sz="1400" smtClean="0"/>
              <a:pPr>
                <a:spcBef>
                  <a:spcPct val="0"/>
                </a:spcBef>
                <a:buFontTx/>
                <a:buNone/>
              </a:pPr>
              <a:t>16</a:t>
            </a:fld>
            <a:endParaRPr lang="en-US" altLang="en-US" sz="1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228600"/>
            <a:ext cx="7772400" cy="1143000"/>
          </a:xfrm>
        </p:spPr>
        <p:txBody>
          <a:bodyPr/>
          <a:lstStyle/>
          <a:p>
            <a:r>
              <a:rPr lang="en-US" altLang="en-US" sz="4800" dirty="0" smtClean="0"/>
              <a:t>Representational Restrictions</a:t>
            </a:r>
            <a:r>
              <a:rPr lang="en-US" altLang="en-US" dirty="0" smtClean="0"/>
              <a:t/>
            </a:r>
            <a:br>
              <a:rPr lang="en-US" altLang="en-US" dirty="0" smtClean="0"/>
            </a:br>
            <a:r>
              <a:rPr lang="en-US" altLang="en-US" sz="4000" i="1" dirty="0" smtClean="0"/>
              <a:t>2-Year Ban</a:t>
            </a:r>
            <a:endParaRPr lang="en-US" altLang="en-US" sz="4000" dirty="0" smtClean="0"/>
          </a:p>
        </p:txBody>
      </p:sp>
      <p:sp>
        <p:nvSpPr>
          <p:cNvPr id="21507" name="Rectangle 3"/>
          <p:cNvSpPr>
            <a:spLocks noGrp="1" noChangeArrowheads="1"/>
          </p:cNvSpPr>
          <p:nvPr>
            <p:ph type="body" idx="1"/>
          </p:nvPr>
        </p:nvSpPr>
        <p:spPr>
          <a:xfrm>
            <a:off x="609600" y="1447800"/>
            <a:ext cx="7772400" cy="4114800"/>
          </a:xfrm>
        </p:spPr>
        <p:txBody>
          <a:bodyPr/>
          <a:lstStyle/>
          <a:p>
            <a:r>
              <a:rPr lang="en-US" altLang="en-US" i="1" dirty="0" smtClean="0"/>
              <a:t>18 U.S.C. § 207(a)(2).  </a:t>
            </a:r>
            <a:r>
              <a:rPr lang="en-US" altLang="en-US" dirty="0" smtClean="0"/>
              <a:t>May not, </a:t>
            </a:r>
            <a:r>
              <a:rPr lang="en-US" altLang="en-US" u="sng" dirty="0" smtClean="0"/>
              <a:t>within 2 years</a:t>
            </a:r>
            <a:r>
              <a:rPr lang="en-US" altLang="en-US" dirty="0" smtClean="0"/>
              <a:t> of termination of Government service</a:t>
            </a:r>
          </a:p>
          <a:p>
            <a:pPr lvl="1"/>
            <a:r>
              <a:rPr lang="en-US" altLang="en-US" dirty="0" smtClean="0"/>
              <a:t>Communicate/appear on behalf                        of another</a:t>
            </a:r>
          </a:p>
          <a:p>
            <a:pPr lvl="1"/>
            <a:r>
              <a:rPr lang="en-US" altLang="en-US" dirty="0" smtClean="0"/>
              <a:t>With “intent to influence”</a:t>
            </a:r>
          </a:p>
          <a:p>
            <a:pPr lvl="1"/>
            <a:r>
              <a:rPr lang="en-US" altLang="en-US" dirty="0" smtClean="0"/>
              <a:t>Regarding a “particular matter”</a:t>
            </a:r>
          </a:p>
          <a:p>
            <a:pPr lvl="1"/>
            <a:r>
              <a:rPr lang="en-US" altLang="en-US" dirty="0" smtClean="0"/>
              <a:t>Involving specific parties</a:t>
            </a:r>
          </a:p>
          <a:p>
            <a:pPr lvl="1"/>
            <a:r>
              <a:rPr lang="en-US" altLang="en-US" dirty="0" smtClean="0"/>
              <a:t>Under “official responsibility”                  during last year of Government service</a:t>
            </a:r>
          </a:p>
          <a:p>
            <a:r>
              <a:rPr lang="en-US" altLang="en-US" dirty="0" smtClean="0"/>
              <a:t>Behind-the-scenes assistance permitted</a:t>
            </a:r>
          </a:p>
        </p:txBody>
      </p:sp>
      <p:graphicFrame>
        <p:nvGraphicFramePr>
          <p:cNvPr id="21508" name="Object 5"/>
          <p:cNvGraphicFramePr>
            <a:graphicFrameLocks noChangeAspect="1"/>
          </p:cNvGraphicFramePr>
          <p:nvPr/>
        </p:nvGraphicFramePr>
        <p:xfrm>
          <a:off x="6248400" y="2743200"/>
          <a:ext cx="2667000" cy="2455863"/>
        </p:xfrm>
        <a:graphic>
          <a:graphicData uri="http://schemas.openxmlformats.org/presentationml/2006/ole">
            <mc:AlternateContent xmlns:mc="http://schemas.openxmlformats.org/markup-compatibility/2006">
              <mc:Choice xmlns:v="urn:schemas-microsoft-com:vml" Requires="v">
                <p:oleObj spid="_x0000_s21514" name="Clip" r:id="rId4" imgW="3767750" imgH="3468986" progId="MS_ClipArt_Gallery.2">
                  <p:embed/>
                </p:oleObj>
              </mc:Choice>
              <mc:Fallback>
                <p:oleObj name="Clip" r:id="rId4" imgW="3767750" imgH="3468986"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743200"/>
                        <a:ext cx="2667000" cy="245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92912EE4-8B7E-491F-8694-B4C716E02687}" type="slidenum">
              <a:rPr lang="en-US" altLang="en-US" sz="1400" smtClean="0"/>
              <a:pPr>
                <a:spcBef>
                  <a:spcPct val="0"/>
                </a:spcBef>
                <a:buFontTx/>
                <a:buNone/>
              </a:pPr>
              <a:t>17</a:t>
            </a:fld>
            <a:endParaRPr lang="en-US" altLang="en-US" sz="1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143000"/>
          </a:xfrm>
        </p:spPr>
        <p:txBody>
          <a:bodyPr/>
          <a:lstStyle/>
          <a:p>
            <a:r>
              <a:rPr lang="en-US" altLang="en-US" dirty="0" smtClean="0"/>
              <a:t>Representational Restrictions</a:t>
            </a:r>
            <a:br>
              <a:rPr lang="en-US" altLang="en-US" dirty="0" smtClean="0"/>
            </a:br>
            <a:r>
              <a:rPr lang="en-US" altLang="en-US" i="1" dirty="0" smtClean="0"/>
              <a:t>Definitions</a:t>
            </a:r>
            <a:endParaRPr lang="en-US" altLang="en-US" dirty="0" smtClean="0"/>
          </a:p>
        </p:txBody>
      </p:sp>
      <p:sp>
        <p:nvSpPr>
          <p:cNvPr id="38915" name="Rectangle 3"/>
          <p:cNvSpPr>
            <a:spLocks noGrp="1" noChangeArrowheads="1"/>
          </p:cNvSpPr>
          <p:nvPr>
            <p:ph type="body" idx="1"/>
          </p:nvPr>
        </p:nvSpPr>
        <p:spPr>
          <a:xfrm>
            <a:off x="762000" y="1676400"/>
            <a:ext cx="7772400" cy="4724400"/>
          </a:xfrm>
        </p:spPr>
        <p:txBody>
          <a:bodyPr/>
          <a:lstStyle/>
          <a:p>
            <a:pPr>
              <a:spcAft>
                <a:spcPct val="40000"/>
              </a:spcAft>
              <a:defRPr/>
            </a:pPr>
            <a:r>
              <a:rPr lang="en-US" altLang="en-US" sz="2400" b="1" dirty="0" smtClean="0">
                <a:latin typeface="+mj-lt"/>
              </a:rPr>
              <a:t>Official responsibility – direct administrative or operating authority, whether intermediate or final, and either exercisable alone or with others, and either personally or through subordinates, to approve, disapprove, or otherwise direct Government action.</a:t>
            </a:r>
          </a:p>
          <a:p>
            <a:pPr>
              <a:spcAft>
                <a:spcPct val="40000"/>
              </a:spcAft>
              <a:defRPr/>
            </a:pPr>
            <a:r>
              <a:rPr lang="en-US" altLang="en-US" sz="2400" b="1" dirty="0" smtClean="0">
                <a:latin typeface="+mj-lt"/>
              </a:rPr>
              <a:t>“Acting” – official responsibility may be affected</a:t>
            </a:r>
          </a:p>
          <a:p>
            <a:pPr>
              <a:spcAft>
                <a:spcPct val="40000"/>
              </a:spcAft>
              <a:defRPr/>
            </a:pPr>
            <a:r>
              <a:rPr lang="en-US" altLang="en-US" sz="2400" b="1" dirty="0" smtClean="0">
                <a:latin typeface="+mj-lt"/>
              </a:rPr>
              <a:t>Leave status – official responsibility is not affected by annual, sick, or terminal leave, excused absence or leave without pay.</a:t>
            </a:r>
          </a:p>
          <a:p>
            <a:pPr>
              <a:spcAft>
                <a:spcPct val="40000"/>
              </a:spcAft>
              <a:defRPr/>
            </a:pPr>
            <a:r>
              <a:rPr lang="en-US" altLang="en-US" sz="2400" b="1" dirty="0" smtClean="0">
                <a:latin typeface="+mj-lt"/>
              </a:rPr>
              <a:t>Disqualification – official responsibility is not affected</a:t>
            </a:r>
          </a:p>
          <a:p>
            <a:pPr marL="0" indent="0">
              <a:buFontTx/>
              <a:buNone/>
              <a:defRPr/>
            </a:pPr>
            <a:endParaRPr lang="en-US" altLang="en-US" sz="2400" dirty="0" smtClean="0">
              <a:latin typeface="Arial" charset="0"/>
            </a:endParaRPr>
          </a:p>
        </p:txBody>
      </p:sp>
      <p:sp>
        <p:nvSpPr>
          <p:cNvPr id="2253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600932C0-E9D0-4FC3-9065-D3B6559F5E96}" type="slidenum">
              <a:rPr lang="en-US" altLang="en-US" sz="1400" smtClean="0"/>
              <a:pPr>
                <a:spcBef>
                  <a:spcPct val="0"/>
                </a:spcBef>
                <a:buFontTx/>
                <a:buNone/>
              </a:pPr>
              <a:t>18</a:t>
            </a:fld>
            <a:endParaRPr lang="en-US" altLang="en-US" sz="1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1143000"/>
          </a:xfrm>
        </p:spPr>
        <p:txBody>
          <a:bodyPr/>
          <a:lstStyle/>
          <a:p>
            <a:r>
              <a:rPr lang="en-US" altLang="en-US" sz="4800" dirty="0" smtClean="0"/>
              <a:t>Representational Restrictions</a:t>
            </a:r>
            <a:br>
              <a:rPr lang="en-US" altLang="en-US" sz="4800" dirty="0" smtClean="0"/>
            </a:br>
            <a:r>
              <a:rPr lang="en-US" altLang="en-US" sz="4000" i="1" dirty="0" smtClean="0"/>
              <a:t>1-Year Cooling-Off Period</a:t>
            </a:r>
            <a:endParaRPr lang="en-US" altLang="en-US" sz="4000" dirty="0" smtClean="0"/>
          </a:p>
        </p:txBody>
      </p:sp>
      <p:sp>
        <p:nvSpPr>
          <p:cNvPr id="23555" name="Rectangle 3"/>
          <p:cNvSpPr>
            <a:spLocks noGrp="1" noChangeArrowheads="1"/>
          </p:cNvSpPr>
          <p:nvPr>
            <p:ph type="body" idx="1"/>
          </p:nvPr>
        </p:nvSpPr>
        <p:spPr>
          <a:xfrm>
            <a:off x="228600" y="1676400"/>
            <a:ext cx="6705600" cy="4114800"/>
          </a:xfrm>
        </p:spPr>
        <p:txBody>
          <a:bodyPr/>
          <a:lstStyle/>
          <a:p>
            <a:r>
              <a:rPr lang="en-US" altLang="en-US" i="1" dirty="0" smtClean="0"/>
              <a:t>18 U.S.C. § 207(c)</a:t>
            </a:r>
          </a:p>
          <a:p>
            <a:pPr lvl="1"/>
            <a:r>
              <a:rPr lang="en-US" altLang="en-US" dirty="0" smtClean="0"/>
              <a:t>Applies to former senior employees               (personnel whose basic pay exceeded 86.5 percent of the rate for level II       of the Executive Schedule (EL II).</a:t>
            </a:r>
          </a:p>
          <a:p>
            <a:pPr lvl="1"/>
            <a:r>
              <a:rPr lang="en-US" altLang="en-US" dirty="0" smtClean="0"/>
              <a:t>Prohibits communication or               appearance before </a:t>
            </a:r>
            <a:r>
              <a:rPr lang="en-US" altLang="en-US" b="1" i="1" dirty="0" smtClean="0"/>
              <a:t>former agency</a:t>
            </a:r>
            <a:r>
              <a:rPr lang="en-US" altLang="en-US" dirty="0" smtClean="0"/>
              <a:t>,                  on behalf of another with intent to influence, on </a:t>
            </a:r>
            <a:r>
              <a:rPr lang="en-US" altLang="en-US" u="sng" dirty="0" smtClean="0"/>
              <a:t>any matter</a:t>
            </a:r>
            <a:r>
              <a:rPr lang="en-US" altLang="en-US" dirty="0" smtClean="0"/>
              <a:t> where official action is sought</a:t>
            </a:r>
          </a:p>
        </p:txBody>
      </p:sp>
      <p:graphicFrame>
        <p:nvGraphicFramePr>
          <p:cNvPr id="23556" name="Object 4"/>
          <p:cNvGraphicFramePr>
            <a:graphicFrameLocks noChangeAspect="1"/>
          </p:cNvGraphicFramePr>
          <p:nvPr/>
        </p:nvGraphicFramePr>
        <p:xfrm>
          <a:off x="6553200" y="2209800"/>
          <a:ext cx="2111375" cy="2590800"/>
        </p:xfrm>
        <a:graphic>
          <a:graphicData uri="http://schemas.openxmlformats.org/presentationml/2006/ole">
            <mc:AlternateContent xmlns:mc="http://schemas.openxmlformats.org/markup-compatibility/2006">
              <mc:Choice xmlns:v="urn:schemas-microsoft-com:vml" Requires="v">
                <p:oleObj spid="_x0000_s23562" name="Clip" r:id="rId4" imgW="1459382" imgH="1791310" progId="MS_ClipArt_Gallery.2">
                  <p:embed/>
                </p:oleObj>
              </mc:Choice>
              <mc:Fallback>
                <p:oleObj name="Clip" r:id="rId4" imgW="1459382" imgH="179131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209800"/>
                        <a:ext cx="2111375"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F5F8A748-9D2E-417B-8D82-4B1F05BE9478}" type="slidenum">
              <a:rPr lang="en-US" altLang="en-US" sz="1400" smtClean="0"/>
              <a:pPr>
                <a:spcBef>
                  <a:spcPct val="0"/>
                </a:spcBef>
                <a:buFontTx/>
                <a:buNone/>
              </a:pPr>
              <a:t>19</a:t>
            </a:fld>
            <a:endParaRPr lang="en-US" altLang="en-US" sz="1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1143000"/>
          </a:xfrm>
        </p:spPr>
        <p:txBody>
          <a:bodyPr/>
          <a:lstStyle/>
          <a:p>
            <a:r>
              <a:rPr lang="en-US" altLang="en-US" sz="4800" dirty="0" smtClean="0"/>
              <a:t>Road Map</a:t>
            </a:r>
          </a:p>
        </p:txBody>
      </p:sp>
      <p:sp>
        <p:nvSpPr>
          <p:cNvPr id="6147" name="Rectangle 3"/>
          <p:cNvSpPr>
            <a:spLocks noGrp="1" noChangeArrowheads="1"/>
          </p:cNvSpPr>
          <p:nvPr>
            <p:ph type="body" idx="1"/>
          </p:nvPr>
        </p:nvSpPr>
        <p:spPr>
          <a:xfrm>
            <a:off x="609600" y="1752600"/>
            <a:ext cx="7772400" cy="4114800"/>
          </a:xfrm>
        </p:spPr>
        <p:txBody>
          <a:bodyPr/>
          <a:lstStyle/>
          <a:p>
            <a:r>
              <a:rPr lang="en-US" altLang="en-US" dirty="0" smtClean="0"/>
              <a:t>Purpose of Restrictions</a:t>
            </a:r>
          </a:p>
          <a:p>
            <a:r>
              <a:rPr lang="en-US" altLang="en-US" dirty="0" smtClean="0"/>
              <a:t>Federal Employment                        Restrictions</a:t>
            </a:r>
          </a:p>
        </p:txBody>
      </p:sp>
      <p:graphicFrame>
        <p:nvGraphicFramePr>
          <p:cNvPr id="6148" name="Object 0"/>
          <p:cNvGraphicFramePr>
            <a:graphicFrameLocks noChangeAspect="1"/>
          </p:cNvGraphicFramePr>
          <p:nvPr/>
        </p:nvGraphicFramePr>
        <p:xfrm>
          <a:off x="5334000" y="1676400"/>
          <a:ext cx="3375025" cy="3505200"/>
        </p:xfrm>
        <a:graphic>
          <a:graphicData uri="http://schemas.openxmlformats.org/presentationml/2006/ole">
            <mc:AlternateContent xmlns:mc="http://schemas.openxmlformats.org/markup-compatibility/2006">
              <mc:Choice xmlns:v="urn:schemas-microsoft-com:vml" Requires="v">
                <p:oleObj spid="_x0000_s6154" name="Clip" r:id="rId4" imgW="1756562" imgH="1823314" progId="MS_ClipArt_Gallery.2">
                  <p:embed/>
                </p:oleObj>
              </mc:Choice>
              <mc:Fallback>
                <p:oleObj name="Clip" r:id="rId4" imgW="1756562" imgH="1823314" progId="MS_ClipArt_Gallery.2">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676400"/>
                        <a:ext cx="3375025"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A798905B-1EDA-4255-BEE4-69B8B78BDECC}" type="slidenum">
              <a:rPr lang="en-US" altLang="en-US" sz="1400" smtClean="0"/>
              <a:pPr>
                <a:spcBef>
                  <a:spcPct val="0"/>
                </a:spcBef>
                <a:buFontTx/>
                <a:buNone/>
              </a:pPr>
              <a:t>2</a:t>
            </a:fld>
            <a:endParaRPr lang="en-US" altLang="en-US" sz="14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1143000"/>
          </a:xfrm>
        </p:spPr>
        <p:txBody>
          <a:bodyPr/>
          <a:lstStyle/>
          <a:p>
            <a:r>
              <a:rPr lang="en-US" altLang="en-US" i="1" dirty="0" smtClean="0"/>
              <a:t>1-Year Cooling-Off Period</a:t>
            </a:r>
          </a:p>
        </p:txBody>
      </p:sp>
      <p:sp>
        <p:nvSpPr>
          <p:cNvPr id="24579" name="Rectangle 3"/>
          <p:cNvSpPr>
            <a:spLocks noGrp="1" noChangeArrowheads="1"/>
          </p:cNvSpPr>
          <p:nvPr>
            <p:ph type="body" idx="1"/>
          </p:nvPr>
        </p:nvSpPr>
        <p:spPr>
          <a:xfrm>
            <a:off x="685800" y="1752600"/>
            <a:ext cx="7772400" cy="4114800"/>
          </a:xfrm>
        </p:spPr>
        <p:txBody>
          <a:bodyPr/>
          <a:lstStyle/>
          <a:p>
            <a:r>
              <a:rPr lang="en-US" altLang="en-US" dirty="0" smtClean="0"/>
              <a:t>Behind-the-scenes assistance permitted</a:t>
            </a:r>
          </a:p>
          <a:p>
            <a:r>
              <a:rPr lang="en-US" altLang="en-US" dirty="0" smtClean="0"/>
              <a:t>Communications to other DoD          components permitted</a:t>
            </a:r>
          </a:p>
          <a:p>
            <a:r>
              <a:rPr lang="en-US" altLang="en-US" dirty="0" smtClean="0"/>
              <a:t>Dual-Hatted</a:t>
            </a:r>
          </a:p>
        </p:txBody>
      </p:sp>
      <p:graphicFrame>
        <p:nvGraphicFramePr>
          <p:cNvPr id="24580" name="Object 4"/>
          <p:cNvGraphicFramePr>
            <a:graphicFrameLocks noChangeAspect="1"/>
          </p:cNvGraphicFramePr>
          <p:nvPr/>
        </p:nvGraphicFramePr>
        <p:xfrm>
          <a:off x="5105400" y="2971800"/>
          <a:ext cx="2289175" cy="3581400"/>
        </p:xfrm>
        <a:graphic>
          <a:graphicData uri="http://schemas.openxmlformats.org/presentationml/2006/ole">
            <mc:AlternateContent xmlns:mc="http://schemas.openxmlformats.org/markup-compatibility/2006">
              <mc:Choice xmlns:v="urn:schemas-microsoft-com:vml" Requires="v">
                <p:oleObj spid="_x0000_s24586" name="Clip" r:id="rId4" imgW="1166774" imgH="1823314" progId="MS_ClipArt_Gallery.2">
                  <p:embed/>
                </p:oleObj>
              </mc:Choice>
              <mc:Fallback>
                <p:oleObj name="Clip" r:id="rId4" imgW="1166774" imgH="1823314"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971800"/>
                        <a:ext cx="2289175"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27BD12C8-D191-4049-A283-E829D6DA53FC}" type="slidenum">
              <a:rPr lang="en-US" altLang="en-US" sz="1400" smtClean="0"/>
              <a:pPr>
                <a:spcBef>
                  <a:spcPct val="0"/>
                </a:spcBef>
                <a:buFontTx/>
                <a:buNone/>
              </a:pPr>
              <a:t>20</a:t>
            </a:fld>
            <a:endParaRPr lang="en-US" altLang="en-US" sz="1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13" descr="sc-Sea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608513"/>
            <a:ext cx="2514600" cy="1716087"/>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a:xfrm>
            <a:off x="457200" y="152400"/>
            <a:ext cx="8001000" cy="1143000"/>
          </a:xfrm>
        </p:spPr>
        <p:txBody>
          <a:bodyPr/>
          <a:lstStyle/>
          <a:p>
            <a:r>
              <a:rPr lang="en-US" altLang="en-US" sz="4800" dirty="0" smtClean="0"/>
              <a:t/>
            </a:r>
            <a:br>
              <a:rPr lang="en-US" altLang="en-US" sz="4800" dirty="0" smtClean="0"/>
            </a:br>
            <a:r>
              <a:rPr lang="en-US" altLang="en-US" sz="4800" dirty="0" smtClean="0"/>
              <a:t>Procurement Integrity Act</a:t>
            </a:r>
            <a:endParaRPr lang="en-US" altLang="en-US" sz="4800" i="1" dirty="0" smtClean="0"/>
          </a:p>
        </p:txBody>
      </p:sp>
      <p:sp>
        <p:nvSpPr>
          <p:cNvPr id="51204" name="Rectangle 3"/>
          <p:cNvSpPr>
            <a:spLocks noGrp="1" noChangeArrowheads="1"/>
          </p:cNvSpPr>
          <p:nvPr>
            <p:ph type="body" idx="1"/>
          </p:nvPr>
        </p:nvSpPr>
        <p:spPr>
          <a:xfrm>
            <a:off x="609600" y="1371600"/>
            <a:ext cx="7772400" cy="4114800"/>
          </a:xfrm>
        </p:spPr>
        <p:txBody>
          <a:bodyPr/>
          <a:lstStyle/>
          <a:p>
            <a:pPr>
              <a:defRPr/>
            </a:pPr>
            <a:r>
              <a:rPr lang="en-US" altLang="en-US" dirty="0" smtClean="0"/>
              <a:t>No longer has a name;                         codified on 1/4/11 at 41 U.S.C. 2101-2107</a:t>
            </a:r>
          </a:p>
          <a:p>
            <a:pPr>
              <a:defRPr/>
            </a:pPr>
            <a:r>
              <a:rPr lang="en-US" altLang="en-US" dirty="0" smtClean="0"/>
              <a:t>Still Applies to employees who retire on or after 1 January 1997; just finally codified</a:t>
            </a:r>
          </a:p>
          <a:p>
            <a:pPr>
              <a:defRPr/>
            </a:pPr>
            <a:r>
              <a:rPr lang="en-US" altLang="en-US" dirty="0" smtClean="0"/>
              <a:t>Bars acceptance of compensation from                          contractor for 1 year after certain participation in procurement &gt;</a:t>
            </a:r>
          </a:p>
          <a:p>
            <a:pPr>
              <a:defRPr/>
            </a:pPr>
            <a:r>
              <a:rPr lang="en-US" altLang="en-US" dirty="0" smtClean="0"/>
              <a:t> $10M</a:t>
            </a:r>
          </a:p>
          <a:p>
            <a:pPr lvl="1">
              <a:defRPr/>
            </a:pPr>
            <a:r>
              <a:rPr lang="en-US" altLang="en-US" dirty="0" smtClean="0"/>
              <a:t>Covers 7 positions and 7 activities </a:t>
            </a:r>
          </a:p>
          <a:p>
            <a:pPr marL="457200" lvl="1" indent="0">
              <a:buFontTx/>
              <a:buNone/>
              <a:defRPr/>
            </a:pPr>
            <a:r>
              <a:rPr lang="en-US" altLang="en-US" dirty="0" smtClean="0"/>
              <a:t>	defined in the statute  </a:t>
            </a:r>
          </a:p>
        </p:txBody>
      </p:sp>
      <p:sp>
        <p:nvSpPr>
          <p:cNvPr id="2560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22545B25-0D5A-41B6-85BB-CA0CED6969A6}" type="slidenum">
              <a:rPr lang="en-US" altLang="en-US" sz="1400" smtClean="0"/>
              <a:pPr>
                <a:spcBef>
                  <a:spcPct val="0"/>
                </a:spcBef>
                <a:buFontTx/>
                <a:buNone/>
              </a:pPr>
              <a:t>21</a:t>
            </a:fld>
            <a:endParaRPr lang="en-US" altLang="en-US" sz="14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7772400" cy="1143000"/>
          </a:xfrm>
        </p:spPr>
        <p:txBody>
          <a:bodyPr/>
          <a:lstStyle/>
          <a:p>
            <a:pPr>
              <a:spcBef>
                <a:spcPct val="5000"/>
              </a:spcBef>
            </a:pPr>
            <a:r>
              <a:rPr lang="en-US" altLang="en-US" sz="4800" dirty="0" smtClean="0"/>
              <a:t>Executive Order 13490</a:t>
            </a:r>
            <a:br>
              <a:rPr lang="en-US" altLang="en-US" sz="4800" dirty="0" smtClean="0"/>
            </a:br>
            <a:r>
              <a:rPr lang="en-US" altLang="en-US" sz="4800" dirty="0" smtClean="0"/>
              <a:t>and Pledge</a:t>
            </a:r>
          </a:p>
        </p:txBody>
      </p:sp>
      <p:sp>
        <p:nvSpPr>
          <p:cNvPr id="26627" name="Rectangle 3"/>
          <p:cNvSpPr>
            <a:spLocks noGrp="1" noChangeArrowheads="1"/>
          </p:cNvSpPr>
          <p:nvPr>
            <p:ph type="body" idx="1"/>
          </p:nvPr>
        </p:nvSpPr>
        <p:spPr>
          <a:xfrm>
            <a:off x="304800" y="1905000"/>
            <a:ext cx="8534400" cy="4114800"/>
          </a:xfrm>
        </p:spPr>
        <p:txBody>
          <a:bodyPr/>
          <a:lstStyle/>
          <a:p>
            <a:pPr>
              <a:spcBef>
                <a:spcPct val="5000"/>
              </a:spcBef>
            </a:pPr>
            <a:r>
              <a:rPr lang="en-US" altLang="en-US" sz="3600" dirty="0" smtClean="0"/>
              <a:t>Applies to Political Appointees</a:t>
            </a:r>
          </a:p>
          <a:p>
            <a:pPr>
              <a:spcBef>
                <a:spcPct val="5000"/>
              </a:spcBef>
            </a:pPr>
            <a:r>
              <a:rPr lang="en-US" altLang="en-US" sz="3600" dirty="0" smtClean="0"/>
              <a:t>Senior Officials have 2-year cooling off</a:t>
            </a:r>
          </a:p>
          <a:p>
            <a:pPr>
              <a:spcBef>
                <a:spcPct val="5000"/>
              </a:spcBef>
            </a:pPr>
            <a:r>
              <a:rPr lang="en-US" altLang="en-US" sz="3600" dirty="0" smtClean="0"/>
              <a:t>No former political appointee can lobby current political appointees in the executive branch until administration is over </a:t>
            </a:r>
          </a:p>
        </p:txBody>
      </p:sp>
      <p:sp>
        <p:nvSpPr>
          <p:cNvPr id="2662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40BF9E20-3C4A-4DD8-B34E-AE204426D8A6}" type="slidenum">
              <a:rPr lang="en-US" altLang="en-US" sz="1400" smtClean="0"/>
              <a:pPr>
                <a:spcBef>
                  <a:spcPct val="0"/>
                </a:spcBef>
                <a:buFontTx/>
                <a:buNone/>
              </a:pPr>
              <a:t>22</a:t>
            </a:fld>
            <a:endParaRPr lang="en-US" altLang="en-US" sz="1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000" dirty="0" smtClean="0"/>
          </a:p>
          <a:p>
            <a:r>
              <a:rPr lang="en-US" dirty="0" smtClean="0">
                <a:latin typeface="Times New Roman" panose="02020603050405020304" pitchFamily="18" charset="0"/>
                <a:cs typeface="Times New Roman" panose="02020603050405020304" pitchFamily="18" charset="0"/>
              </a:rPr>
              <a:t>Eight enumerated exceptions </a:t>
            </a:r>
          </a:p>
          <a:p>
            <a:pPr marL="0" indent="0">
              <a:buNone/>
            </a:pPr>
            <a:r>
              <a:rPr lang="en-US" sz="2200" i="1" dirty="0" smtClean="0">
                <a:latin typeface="Times New Roman" panose="02020603050405020304" pitchFamily="18" charset="0"/>
                <a:cs typeface="Times New Roman" panose="02020603050405020304" pitchFamily="18" charset="0"/>
              </a:rPr>
              <a:t>     </a:t>
            </a:r>
            <a:r>
              <a:rPr lang="en-US" sz="2200" i="1" dirty="0" smtClean="0">
                <a:solidFill>
                  <a:srgbClr val="FF0000"/>
                </a:solidFill>
                <a:latin typeface="Times New Roman" panose="02020603050405020304" pitchFamily="18" charset="0"/>
                <a:cs typeface="Times New Roman" panose="02020603050405020304" pitchFamily="18" charset="0"/>
              </a:rPr>
              <a:t>*but not all of them apply to § 207(a)(1) &amp; (2)!</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Additional exceptions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found in other statutes- </a:t>
            </a:r>
            <a:br>
              <a:rPr lang="en-US" dirty="0" smtClean="0">
                <a:latin typeface="Times New Roman" panose="02020603050405020304" pitchFamily="18" charset="0"/>
                <a:cs typeface="Times New Roman" panose="02020603050405020304" pitchFamily="18" charset="0"/>
              </a:rPr>
            </a:br>
            <a:r>
              <a:rPr lang="en-US" i="1" dirty="0" smtClean="0">
                <a:latin typeface="Times New Roman" panose="02020603050405020304" pitchFamily="18" charset="0"/>
                <a:cs typeface="Times New Roman" panose="02020603050405020304" pitchFamily="18" charset="0"/>
              </a:rPr>
              <a:t>see </a:t>
            </a:r>
            <a:r>
              <a:rPr lang="en-US" dirty="0" smtClean="0">
                <a:latin typeface="Times New Roman" panose="02020603050405020304" pitchFamily="18" charset="0"/>
                <a:cs typeface="Times New Roman" panose="02020603050405020304" pitchFamily="18" charset="0"/>
              </a:rPr>
              <a:t>5 C.F.R. 2641.301(k)</a:t>
            </a:r>
          </a:p>
          <a:p>
            <a:pPr marL="0" indent="0">
              <a:buNone/>
            </a:pPr>
            <a:r>
              <a:rPr lang="en-US" dirty="0" smtClean="0"/>
              <a:t> </a:t>
            </a:r>
          </a:p>
          <a:p>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solidFill>
                  <a:prstClr val="black"/>
                </a:solidFill>
                <a:latin typeface="Times New Roman" panose="02020603050405020304" pitchFamily="18" charset="0"/>
                <a:cs typeface="Times New Roman" panose="02020603050405020304" pitchFamily="18" charset="0"/>
              </a:rPr>
              <a:t>Exceptions to 18 U.S.C. § 207</a:t>
            </a:r>
            <a:endParaRPr lang="en-US" dirty="0">
              <a:solidFill>
                <a:prstClr val="black"/>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84671"/>
            <a:ext cx="4679288" cy="508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915397" y="3352800"/>
            <a:ext cx="23622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316136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 calcmode="lin" valueType="num">
                                      <p:cBhvr additive="base">
                                        <p:cTn id="24" dur="500" fill="hold"/>
                                        <p:tgtEl>
                                          <p:spTgt spid="3074"/>
                                        </p:tgtEl>
                                        <p:attrNameLst>
                                          <p:attrName>ppt_x</p:attrName>
                                        </p:attrNameLst>
                                      </p:cBhvr>
                                      <p:tavLst>
                                        <p:tav tm="0">
                                          <p:val>
                                            <p:strVal val="#ppt_x"/>
                                          </p:val>
                                        </p:tav>
                                        <p:tav tm="100000">
                                          <p:val>
                                            <p:strVal val="#ppt_x"/>
                                          </p:val>
                                        </p:tav>
                                      </p:tavLst>
                                    </p:anim>
                                    <p:anim calcmode="lin" valueType="num">
                                      <p:cBhvr additive="base">
                                        <p:cTn id="2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0228"/>
            <a:ext cx="8229600" cy="1143000"/>
          </a:xfrm>
        </p:spPr>
        <p:txBody>
          <a:bodyPr>
            <a:normAutofit/>
          </a:bodyPr>
          <a:lstStyle/>
          <a:p>
            <a:r>
              <a:rPr lang="en-US" sz="4000" dirty="0" smtClean="0">
                <a:latin typeface="Times New Roman" panose="02020603050405020304" pitchFamily="18" charset="0"/>
                <a:cs typeface="Times New Roman" panose="02020603050405020304" pitchFamily="18" charset="0"/>
              </a:rPr>
              <a:t>18 U.S.C. § 207 Exceptions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863139152"/>
              </p:ext>
            </p:extLst>
          </p:nvPr>
        </p:nvGraphicFramePr>
        <p:xfrm>
          <a:off x="457200" y="1600200"/>
          <a:ext cx="8229601" cy="5019040"/>
        </p:xfrm>
        <a:graphic>
          <a:graphicData uri="http://schemas.openxmlformats.org/drawingml/2006/table">
            <a:tbl>
              <a:tblPr firstRow="1" bandRow="1">
                <a:tableStyleId>{F5AB1C69-6EDB-4FF4-983F-18BD219EF322}</a:tableStyleId>
              </a:tblPr>
              <a:tblGrid>
                <a:gridCol w="3124200"/>
                <a:gridCol w="838200"/>
                <a:gridCol w="838200"/>
                <a:gridCol w="914400"/>
                <a:gridCol w="838200"/>
                <a:gridCol w="838200"/>
                <a:gridCol w="838201"/>
              </a:tblGrid>
              <a:tr h="370840">
                <a:tc>
                  <a:txBody>
                    <a:bodyPr/>
                    <a:lstStyle/>
                    <a:p>
                      <a:pPr marL="0" marR="0" algn="ctr">
                        <a:spcBef>
                          <a:spcPts val="0"/>
                        </a:spcBef>
                        <a:spcAft>
                          <a:spcPts val="0"/>
                        </a:spcAft>
                      </a:pPr>
                      <a:r>
                        <a:rPr lang="en-US" sz="1600" dirty="0"/>
                        <a:t/>
                      </a:r>
                      <a:br>
                        <a:rPr lang="en-US" sz="1600" dirty="0"/>
                      </a:br>
                      <a:r>
                        <a:rPr lang="en-US" sz="1600" dirty="0" smtClean="0"/>
                        <a:t>Exceptions </a:t>
                      </a:r>
                      <a:r>
                        <a:rPr lang="en-US" sz="1600" dirty="0"/>
                        <a:t>/ Waivers</a:t>
                      </a:r>
                      <a:endParaRPr lang="en-US" sz="16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207(a</a:t>
                      </a:r>
                      <a:r>
                        <a:rPr lang="en-US" sz="1400" b="1" dirty="0">
                          <a:solidFill>
                            <a:schemeClr val="bg1"/>
                          </a:solidFill>
                          <a:latin typeface="+mj-lt"/>
                          <a:ea typeface="Calibri"/>
                        </a:rPr>
                        <a:t>)(1)</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207(a</a:t>
                      </a:r>
                      <a:r>
                        <a:rPr lang="en-US" sz="1400" b="1" dirty="0">
                          <a:solidFill>
                            <a:schemeClr val="bg1"/>
                          </a:solidFill>
                          <a:latin typeface="+mj-lt"/>
                          <a:ea typeface="Calibri"/>
                        </a:rPr>
                        <a:t>)(2)</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207(b</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 (c</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 (d</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latin typeface="+mj-lt"/>
                        <a:ea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j-lt"/>
                          <a:ea typeface="Calibri"/>
                        </a:rPr>
                        <a:t>207 (f)</a:t>
                      </a:r>
                      <a:endParaRPr lang="en-US" sz="1400" dirty="0" smtClean="0">
                        <a:solidFill>
                          <a:schemeClr val="bg1"/>
                        </a:solidFill>
                        <a:latin typeface="+mj-lt"/>
                        <a:ea typeface="Calibri"/>
                      </a:endParaRPr>
                    </a:p>
                    <a:p>
                      <a:pPr marL="0" marR="0" algn="ctr">
                        <a:spcBef>
                          <a:spcPts val="0"/>
                        </a:spcBef>
                        <a:spcAft>
                          <a:spcPts val="0"/>
                        </a:spcAft>
                      </a:pP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2920">
                <a:tc>
                  <a:txBody>
                    <a:bodyPr/>
                    <a:lstStyle/>
                    <a:p>
                      <a:pPr marL="0" marR="0">
                        <a:spcBef>
                          <a:spcPts val="0"/>
                        </a:spcBef>
                        <a:spcAft>
                          <a:spcPts val="0"/>
                        </a:spcAft>
                      </a:pPr>
                      <a:r>
                        <a:rPr lang="en-US" sz="1400" dirty="0"/>
                        <a:t>Official Government Duties (j)(1)</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62000">
                <a:tc>
                  <a:txBody>
                    <a:bodyPr/>
                    <a:lstStyle/>
                    <a:p>
                      <a:pPr marL="0" marR="0">
                        <a:spcBef>
                          <a:spcPts val="0"/>
                        </a:spcBef>
                        <a:spcAft>
                          <a:spcPts val="0"/>
                        </a:spcAft>
                      </a:pPr>
                      <a:r>
                        <a:rPr lang="en-US" sz="1400" dirty="0" smtClean="0"/>
                        <a:t>State/Local </a:t>
                      </a:r>
                      <a:r>
                        <a:rPr lang="en-US" sz="1400" dirty="0"/>
                        <a:t>Governments </a:t>
                      </a:r>
                      <a:r>
                        <a:rPr lang="en-US" sz="1400" dirty="0" smtClean="0"/>
                        <a:t>&amp; Institutions</a:t>
                      </a:r>
                      <a:r>
                        <a:rPr lang="en-US" sz="1400" dirty="0"/>
                        <a:t>, </a:t>
                      </a:r>
                      <a:r>
                        <a:rPr lang="en-US" sz="1400" dirty="0" smtClean="0"/>
                        <a:t>Hospitals</a:t>
                      </a:r>
                      <a:r>
                        <a:rPr lang="en-US" sz="1400" baseline="0" dirty="0" smtClean="0"/>
                        <a:t> &amp;</a:t>
                      </a:r>
                      <a:r>
                        <a:rPr lang="en-US" sz="1400" dirty="0" smtClean="0"/>
                        <a:t> </a:t>
                      </a:r>
                      <a:r>
                        <a:rPr lang="en-US" sz="1400" dirty="0"/>
                        <a:t>Organizations (j)(2)</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3400">
                <a:tc>
                  <a:txBody>
                    <a:bodyPr/>
                    <a:lstStyle/>
                    <a:p>
                      <a:pPr marL="0" marR="0">
                        <a:spcBef>
                          <a:spcPts val="0"/>
                        </a:spcBef>
                        <a:spcAft>
                          <a:spcPts val="0"/>
                        </a:spcAft>
                      </a:pPr>
                      <a:r>
                        <a:rPr lang="en-US" sz="1400" dirty="0"/>
                        <a:t>International Organizations (j)(3)</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1000">
                <a:tc>
                  <a:txBody>
                    <a:bodyPr/>
                    <a:lstStyle/>
                    <a:p>
                      <a:pPr marL="0" marR="0">
                        <a:spcBef>
                          <a:spcPts val="0"/>
                        </a:spcBef>
                        <a:spcAft>
                          <a:spcPts val="0"/>
                        </a:spcAft>
                      </a:pPr>
                      <a:r>
                        <a:rPr lang="en-US" sz="1400" dirty="0"/>
                        <a:t>Special Knowledge (j)(4)</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3400">
                <a:tc>
                  <a:txBody>
                    <a:bodyPr/>
                    <a:lstStyle/>
                    <a:p>
                      <a:pPr marL="0" marR="0">
                        <a:spcBef>
                          <a:spcPts val="0"/>
                        </a:spcBef>
                        <a:spcAft>
                          <a:spcPts val="0"/>
                        </a:spcAft>
                      </a:pPr>
                      <a:r>
                        <a:rPr lang="en-US" sz="1400" dirty="0"/>
                        <a:t>Scientific </a:t>
                      </a:r>
                      <a:r>
                        <a:rPr lang="en-US" sz="1400" dirty="0" smtClean="0"/>
                        <a:t>/Technological Info. </a:t>
                      </a:r>
                      <a:r>
                        <a:rPr lang="en-US" sz="1400" dirty="0"/>
                        <a:t>(j)(5)</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62000">
                <a:tc>
                  <a:txBody>
                    <a:bodyPr/>
                    <a:lstStyle/>
                    <a:p>
                      <a:pPr marL="0" marR="0">
                        <a:spcBef>
                          <a:spcPts val="0"/>
                        </a:spcBef>
                        <a:spcAft>
                          <a:spcPts val="0"/>
                        </a:spcAft>
                      </a:pPr>
                      <a:r>
                        <a:rPr lang="en-US" sz="1400" dirty="0"/>
                        <a:t>Testimony under Oath or Statements Made under Penalty of Perjury (j)(6)</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3400">
                <a:tc>
                  <a:txBody>
                    <a:bodyPr/>
                    <a:lstStyle/>
                    <a:p>
                      <a:pPr marL="0" marR="0">
                        <a:spcBef>
                          <a:spcPts val="0"/>
                        </a:spcBef>
                        <a:spcAft>
                          <a:spcPts val="0"/>
                        </a:spcAft>
                      </a:pPr>
                      <a:r>
                        <a:rPr lang="en-US" sz="1400" dirty="0"/>
                        <a:t>Political Parties and Campaign Committees (j)(7)</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spcBef>
                          <a:spcPts val="0"/>
                        </a:spcBef>
                        <a:spcAft>
                          <a:spcPts val="0"/>
                        </a:spcAft>
                      </a:pPr>
                      <a:r>
                        <a:rPr lang="en-US" sz="1400" dirty="0" smtClean="0"/>
                        <a:t>Presidential </a:t>
                      </a:r>
                      <a:r>
                        <a:rPr lang="en-US" sz="1400" dirty="0"/>
                        <a:t>Waiver (k)</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645276642"/>
              </p:ext>
            </p:extLst>
          </p:nvPr>
        </p:nvGraphicFramePr>
        <p:xfrm>
          <a:off x="457200" y="1591056"/>
          <a:ext cx="8229601" cy="5019040"/>
        </p:xfrm>
        <a:graphic>
          <a:graphicData uri="http://schemas.openxmlformats.org/drawingml/2006/table">
            <a:tbl>
              <a:tblPr firstRow="1" bandRow="1">
                <a:tableStyleId>{F5AB1C69-6EDB-4FF4-983F-18BD219EF322}</a:tableStyleId>
              </a:tblPr>
              <a:tblGrid>
                <a:gridCol w="3124200"/>
                <a:gridCol w="838200"/>
                <a:gridCol w="838200"/>
                <a:gridCol w="914400"/>
                <a:gridCol w="838200"/>
                <a:gridCol w="838200"/>
                <a:gridCol w="838201"/>
              </a:tblGrid>
              <a:tr h="370840">
                <a:tc>
                  <a:txBody>
                    <a:bodyPr/>
                    <a:lstStyle/>
                    <a:p>
                      <a:pPr marL="0" marR="0" algn="ctr">
                        <a:spcBef>
                          <a:spcPts val="0"/>
                        </a:spcBef>
                        <a:spcAft>
                          <a:spcPts val="0"/>
                        </a:spcAft>
                      </a:pPr>
                      <a:r>
                        <a:rPr lang="en-US" sz="1600" dirty="0"/>
                        <a:t/>
                      </a:r>
                      <a:br>
                        <a:rPr lang="en-US" sz="1600" dirty="0"/>
                      </a:br>
                      <a:r>
                        <a:rPr lang="en-US" sz="1600" dirty="0" smtClean="0"/>
                        <a:t>Exceptions </a:t>
                      </a:r>
                      <a:r>
                        <a:rPr lang="en-US" sz="1600" dirty="0"/>
                        <a:t>/ Waivers</a:t>
                      </a:r>
                      <a:endParaRPr lang="en-US" sz="16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207(a</a:t>
                      </a:r>
                      <a:r>
                        <a:rPr lang="en-US" sz="1400" b="1" dirty="0">
                          <a:solidFill>
                            <a:schemeClr val="bg1"/>
                          </a:solidFill>
                          <a:latin typeface="+mj-lt"/>
                          <a:ea typeface="Calibri"/>
                        </a:rPr>
                        <a:t>)(1)</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207(a</a:t>
                      </a:r>
                      <a:r>
                        <a:rPr lang="en-US" sz="1400" b="1" dirty="0">
                          <a:solidFill>
                            <a:schemeClr val="bg1"/>
                          </a:solidFill>
                          <a:latin typeface="+mj-lt"/>
                          <a:ea typeface="Calibri"/>
                        </a:rPr>
                        <a:t>)(2)</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207(b</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 (c</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 (d</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latin typeface="+mj-lt"/>
                        <a:ea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j-lt"/>
                          <a:ea typeface="Calibri"/>
                        </a:rPr>
                        <a:t>207 (f)</a:t>
                      </a:r>
                      <a:endParaRPr lang="en-US" sz="1400" dirty="0" smtClean="0">
                        <a:solidFill>
                          <a:schemeClr val="bg1"/>
                        </a:solidFill>
                        <a:latin typeface="+mj-lt"/>
                        <a:ea typeface="Calibri"/>
                      </a:endParaRPr>
                    </a:p>
                    <a:p>
                      <a:pPr marL="0" marR="0" algn="ctr">
                        <a:spcBef>
                          <a:spcPts val="0"/>
                        </a:spcBef>
                        <a:spcAft>
                          <a:spcPts val="0"/>
                        </a:spcAft>
                      </a:pP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2920">
                <a:tc>
                  <a:txBody>
                    <a:bodyPr/>
                    <a:lstStyle/>
                    <a:p>
                      <a:pPr marL="0" marR="0">
                        <a:spcBef>
                          <a:spcPts val="0"/>
                        </a:spcBef>
                        <a:spcAft>
                          <a:spcPts val="0"/>
                        </a:spcAft>
                      </a:pPr>
                      <a:r>
                        <a:rPr lang="en-US" sz="1400" dirty="0"/>
                        <a:t>Official Government Duties (j)(1)</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62000">
                <a:tc>
                  <a:txBody>
                    <a:bodyPr/>
                    <a:lstStyle/>
                    <a:p>
                      <a:pPr marL="0" marR="0">
                        <a:spcBef>
                          <a:spcPts val="0"/>
                        </a:spcBef>
                        <a:spcAft>
                          <a:spcPts val="0"/>
                        </a:spcAft>
                      </a:pPr>
                      <a:r>
                        <a:rPr lang="en-US" sz="1400" dirty="0" smtClean="0"/>
                        <a:t>State/Local </a:t>
                      </a:r>
                      <a:r>
                        <a:rPr lang="en-US" sz="1400" dirty="0"/>
                        <a:t>Governments </a:t>
                      </a:r>
                      <a:r>
                        <a:rPr lang="en-US" sz="1400" dirty="0" smtClean="0"/>
                        <a:t>&amp; Institutions</a:t>
                      </a:r>
                      <a:r>
                        <a:rPr lang="en-US" sz="1400" dirty="0"/>
                        <a:t>, </a:t>
                      </a:r>
                      <a:r>
                        <a:rPr lang="en-US" sz="1400" dirty="0" smtClean="0"/>
                        <a:t>Hospitals</a:t>
                      </a:r>
                      <a:r>
                        <a:rPr lang="en-US" sz="1400" baseline="0" dirty="0" smtClean="0"/>
                        <a:t> &amp;</a:t>
                      </a:r>
                      <a:r>
                        <a:rPr lang="en-US" sz="1400" dirty="0" smtClean="0"/>
                        <a:t> </a:t>
                      </a:r>
                      <a:r>
                        <a:rPr lang="en-US" sz="1400" dirty="0"/>
                        <a:t>Organizations (j)(2)</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3400">
                <a:tc>
                  <a:txBody>
                    <a:bodyPr/>
                    <a:lstStyle/>
                    <a:p>
                      <a:pPr marL="0" marR="0">
                        <a:spcBef>
                          <a:spcPts val="0"/>
                        </a:spcBef>
                        <a:spcAft>
                          <a:spcPts val="0"/>
                        </a:spcAft>
                      </a:pPr>
                      <a:r>
                        <a:rPr lang="en-US" sz="1400" dirty="0"/>
                        <a:t>International Organizations (j)(3)</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1000">
                <a:tc>
                  <a:txBody>
                    <a:bodyPr/>
                    <a:lstStyle/>
                    <a:p>
                      <a:pPr marL="0" marR="0">
                        <a:spcBef>
                          <a:spcPts val="0"/>
                        </a:spcBef>
                        <a:spcAft>
                          <a:spcPts val="0"/>
                        </a:spcAft>
                      </a:pPr>
                      <a:r>
                        <a:rPr lang="en-US" sz="1400" dirty="0"/>
                        <a:t>Special Knowledge (j)(4)</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3400">
                <a:tc>
                  <a:txBody>
                    <a:bodyPr/>
                    <a:lstStyle/>
                    <a:p>
                      <a:pPr marL="0" marR="0">
                        <a:spcBef>
                          <a:spcPts val="0"/>
                        </a:spcBef>
                        <a:spcAft>
                          <a:spcPts val="0"/>
                        </a:spcAft>
                      </a:pPr>
                      <a:r>
                        <a:rPr lang="en-US" sz="1400" dirty="0"/>
                        <a:t>Scientific </a:t>
                      </a:r>
                      <a:r>
                        <a:rPr lang="en-US" sz="1400" dirty="0" smtClean="0"/>
                        <a:t>/Technological Info. </a:t>
                      </a:r>
                      <a:r>
                        <a:rPr lang="en-US" sz="1400" dirty="0"/>
                        <a:t>(j)(5)</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62000">
                <a:tc>
                  <a:txBody>
                    <a:bodyPr/>
                    <a:lstStyle/>
                    <a:p>
                      <a:pPr marL="0" marR="0">
                        <a:spcBef>
                          <a:spcPts val="0"/>
                        </a:spcBef>
                        <a:spcAft>
                          <a:spcPts val="0"/>
                        </a:spcAft>
                      </a:pPr>
                      <a:r>
                        <a:rPr lang="en-US" sz="1400" dirty="0"/>
                        <a:t>Testimony under Oath or Statements Made under Penalty of Perjury (j)(6)</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3400">
                <a:tc>
                  <a:txBody>
                    <a:bodyPr/>
                    <a:lstStyle/>
                    <a:p>
                      <a:pPr marL="0" marR="0">
                        <a:spcBef>
                          <a:spcPts val="0"/>
                        </a:spcBef>
                        <a:spcAft>
                          <a:spcPts val="0"/>
                        </a:spcAft>
                      </a:pPr>
                      <a:r>
                        <a:rPr lang="en-US" sz="1400" dirty="0"/>
                        <a:t>Political Parties and Campaign Committees (j)(7)</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100" dirty="0">
                        <a:solidFill>
                          <a:schemeClr val="bg1"/>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spcBef>
                          <a:spcPts val="0"/>
                        </a:spcBef>
                        <a:spcAft>
                          <a:spcPts val="0"/>
                        </a:spcAft>
                      </a:pPr>
                      <a:r>
                        <a:rPr lang="en-US" sz="1400" dirty="0" smtClean="0"/>
                        <a:t>Presidential </a:t>
                      </a:r>
                      <a:r>
                        <a:rPr lang="en-US" sz="1400" dirty="0"/>
                        <a:t>Waiver (k)</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dirty="0">
                          <a:solidFill>
                            <a:schemeClr val="bg1"/>
                          </a:solidFill>
                          <a:latin typeface="Lucida Sans"/>
                          <a:ea typeface="Calibri"/>
                        </a:rPr>
                        <a:t>X</a:t>
                      </a:r>
                      <a:endParaRPr lang="en-US" sz="1200" dirty="0">
                        <a:solidFill>
                          <a:schemeClr val="bg1"/>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623849797"/>
              </p:ext>
            </p:extLst>
          </p:nvPr>
        </p:nvGraphicFramePr>
        <p:xfrm>
          <a:off x="457200" y="1605684"/>
          <a:ext cx="8229601" cy="5019040"/>
        </p:xfrm>
        <a:graphic>
          <a:graphicData uri="http://schemas.openxmlformats.org/drawingml/2006/table">
            <a:tbl>
              <a:tblPr firstRow="1" bandRow="1">
                <a:tableStyleId>{F5AB1C69-6EDB-4FF4-983F-18BD219EF322}</a:tableStyleId>
              </a:tblPr>
              <a:tblGrid>
                <a:gridCol w="3124200"/>
                <a:gridCol w="838200"/>
                <a:gridCol w="838200"/>
                <a:gridCol w="914400"/>
                <a:gridCol w="838200"/>
                <a:gridCol w="838200"/>
                <a:gridCol w="838201"/>
              </a:tblGrid>
              <a:tr h="370840">
                <a:tc>
                  <a:txBody>
                    <a:bodyPr/>
                    <a:lstStyle/>
                    <a:p>
                      <a:pPr marL="0" marR="0" algn="ctr">
                        <a:spcBef>
                          <a:spcPts val="0"/>
                        </a:spcBef>
                        <a:spcAft>
                          <a:spcPts val="0"/>
                        </a:spcAft>
                      </a:pPr>
                      <a:r>
                        <a:rPr lang="en-US" sz="1600" dirty="0"/>
                        <a:t/>
                      </a:r>
                      <a:br>
                        <a:rPr lang="en-US" sz="1600" dirty="0"/>
                      </a:br>
                      <a:r>
                        <a:rPr lang="en-US" sz="1600" dirty="0" smtClean="0"/>
                        <a:t>Exceptions </a:t>
                      </a:r>
                      <a:r>
                        <a:rPr lang="en-US" sz="1600" dirty="0"/>
                        <a:t>/ Waivers</a:t>
                      </a:r>
                      <a:endParaRPr lang="en-US" sz="16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207(a</a:t>
                      </a:r>
                      <a:r>
                        <a:rPr lang="en-US" sz="1400" b="1" dirty="0">
                          <a:solidFill>
                            <a:schemeClr val="bg1"/>
                          </a:solidFill>
                          <a:latin typeface="+mj-lt"/>
                          <a:ea typeface="Calibri"/>
                        </a:rPr>
                        <a:t>)(1)</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207(a</a:t>
                      </a:r>
                      <a:r>
                        <a:rPr lang="en-US" sz="1400" b="1" dirty="0">
                          <a:solidFill>
                            <a:schemeClr val="bg1"/>
                          </a:solidFill>
                          <a:latin typeface="+mj-lt"/>
                          <a:ea typeface="Calibri"/>
                        </a:rPr>
                        <a:t>)(2)</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207(b</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 (c</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 (d</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latin typeface="+mj-lt"/>
                        <a:ea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j-lt"/>
                          <a:ea typeface="Calibri"/>
                        </a:rPr>
                        <a:t>207 (f)</a:t>
                      </a:r>
                      <a:endParaRPr lang="en-US" sz="1400" dirty="0" smtClean="0">
                        <a:solidFill>
                          <a:schemeClr val="bg1"/>
                        </a:solidFill>
                        <a:latin typeface="+mj-lt"/>
                        <a:ea typeface="Calibri"/>
                      </a:endParaRPr>
                    </a:p>
                    <a:p>
                      <a:pPr marL="0" marR="0" algn="ctr">
                        <a:spcBef>
                          <a:spcPts val="0"/>
                        </a:spcBef>
                        <a:spcAft>
                          <a:spcPts val="0"/>
                        </a:spcAft>
                      </a:pP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2920">
                <a:tc>
                  <a:txBody>
                    <a:bodyPr/>
                    <a:lstStyle/>
                    <a:p>
                      <a:pPr marL="0" marR="0">
                        <a:spcBef>
                          <a:spcPts val="0"/>
                        </a:spcBef>
                        <a:spcAft>
                          <a:spcPts val="0"/>
                        </a:spcAft>
                      </a:pPr>
                      <a:r>
                        <a:rPr lang="en-US" sz="1400" dirty="0"/>
                        <a:t>Official Government Duties (j)(1)</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62000">
                <a:tc>
                  <a:txBody>
                    <a:bodyPr/>
                    <a:lstStyle/>
                    <a:p>
                      <a:pPr marL="0" marR="0">
                        <a:spcBef>
                          <a:spcPts val="0"/>
                        </a:spcBef>
                        <a:spcAft>
                          <a:spcPts val="0"/>
                        </a:spcAft>
                      </a:pPr>
                      <a:r>
                        <a:rPr lang="en-US" sz="1400" dirty="0" smtClean="0"/>
                        <a:t>State/Local </a:t>
                      </a:r>
                      <a:r>
                        <a:rPr lang="en-US" sz="1400" dirty="0"/>
                        <a:t>Governments </a:t>
                      </a:r>
                      <a:r>
                        <a:rPr lang="en-US" sz="1400" dirty="0" smtClean="0"/>
                        <a:t>&amp; Institutions</a:t>
                      </a:r>
                      <a:r>
                        <a:rPr lang="en-US" sz="1400" dirty="0"/>
                        <a:t>, </a:t>
                      </a:r>
                      <a:r>
                        <a:rPr lang="en-US" sz="1400" dirty="0" smtClean="0"/>
                        <a:t>Hospitals</a:t>
                      </a:r>
                      <a:r>
                        <a:rPr lang="en-US" sz="1400" baseline="0" dirty="0" smtClean="0"/>
                        <a:t> &amp;</a:t>
                      </a:r>
                      <a:r>
                        <a:rPr lang="en-US" sz="1400" dirty="0" smtClean="0"/>
                        <a:t> </a:t>
                      </a:r>
                      <a:r>
                        <a:rPr lang="en-US" sz="1400" dirty="0"/>
                        <a:t>Organizations (j)(2)</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marL="0" marR="0">
                        <a:spcBef>
                          <a:spcPts val="0"/>
                        </a:spcBef>
                        <a:spcAft>
                          <a:spcPts val="0"/>
                        </a:spcAft>
                      </a:pPr>
                      <a:r>
                        <a:rPr lang="en-US" sz="1400" dirty="0"/>
                        <a:t>International Organizations (j)(3)</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marL="0" marR="0">
                        <a:spcBef>
                          <a:spcPts val="0"/>
                        </a:spcBef>
                        <a:spcAft>
                          <a:spcPts val="0"/>
                        </a:spcAft>
                      </a:pPr>
                      <a:r>
                        <a:rPr lang="en-US" sz="1400" dirty="0"/>
                        <a:t>Special Knowledge (j)(4)</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marL="0" marR="0">
                        <a:spcBef>
                          <a:spcPts val="0"/>
                        </a:spcBef>
                        <a:spcAft>
                          <a:spcPts val="0"/>
                        </a:spcAft>
                      </a:pPr>
                      <a:r>
                        <a:rPr lang="en-US" sz="1400" dirty="0"/>
                        <a:t>Scientific </a:t>
                      </a:r>
                      <a:r>
                        <a:rPr lang="en-US" sz="1400" dirty="0" smtClean="0"/>
                        <a:t>/Technological Info. </a:t>
                      </a:r>
                      <a:r>
                        <a:rPr lang="en-US" sz="1400" dirty="0"/>
                        <a:t>(j)(5)</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62000">
                <a:tc>
                  <a:txBody>
                    <a:bodyPr/>
                    <a:lstStyle/>
                    <a:p>
                      <a:pPr marL="0" marR="0">
                        <a:spcBef>
                          <a:spcPts val="0"/>
                        </a:spcBef>
                        <a:spcAft>
                          <a:spcPts val="0"/>
                        </a:spcAft>
                      </a:pPr>
                      <a:r>
                        <a:rPr lang="en-US" sz="1400" dirty="0"/>
                        <a:t>Testimony under Oath or Statements Made under Penalty of Perjury (j)(6)</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marL="0" marR="0">
                        <a:spcBef>
                          <a:spcPts val="0"/>
                        </a:spcBef>
                        <a:spcAft>
                          <a:spcPts val="0"/>
                        </a:spcAft>
                      </a:pPr>
                      <a:r>
                        <a:rPr lang="en-US" sz="1400" dirty="0"/>
                        <a:t>Political Parties and Campaign Committees (j)(7)</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a:spcBef>
                          <a:spcPts val="0"/>
                        </a:spcBef>
                        <a:spcAft>
                          <a:spcPts val="0"/>
                        </a:spcAft>
                      </a:pPr>
                      <a:r>
                        <a:rPr lang="en-US" sz="1400" dirty="0" smtClean="0"/>
                        <a:t>Presidential </a:t>
                      </a:r>
                      <a:r>
                        <a:rPr lang="en-US" sz="1400" dirty="0"/>
                        <a:t>Waiver (k)</a:t>
                      </a:r>
                      <a:endParaRPr lang="en-US" sz="14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rgbClr val="010303"/>
                          </a:solidFill>
                          <a:latin typeface="Lucida Sans"/>
                          <a:ea typeface="Calibri"/>
                        </a:rPr>
                        <a:t>X</a:t>
                      </a:r>
                      <a:endParaRPr lang="en-US" sz="1200"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753539172"/>
              </p:ext>
            </p:extLst>
          </p:nvPr>
        </p:nvGraphicFramePr>
        <p:xfrm>
          <a:off x="457200" y="1591056"/>
          <a:ext cx="8229601" cy="5019040"/>
        </p:xfrm>
        <a:graphic>
          <a:graphicData uri="http://schemas.openxmlformats.org/drawingml/2006/table">
            <a:tbl>
              <a:tblPr firstRow="1" bandRow="1">
                <a:tableStyleId>{F5AB1C69-6EDB-4FF4-983F-18BD219EF322}</a:tableStyleId>
              </a:tblPr>
              <a:tblGrid>
                <a:gridCol w="3124200"/>
                <a:gridCol w="838200"/>
                <a:gridCol w="838200"/>
                <a:gridCol w="914400"/>
                <a:gridCol w="838200"/>
                <a:gridCol w="838200"/>
                <a:gridCol w="838201"/>
              </a:tblGrid>
              <a:tr h="370840">
                <a:tc>
                  <a:txBody>
                    <a:bodyPr/>
                    <a:lstStyle/>
                    <a:p>
                      <a:pPr marL="0" marR="0" algn="ctr">
                        <a:spcBef>
                          <a:spcPts val="0"/>
                        </a:spcBef>
                        <a:spcAft>
                          <a:spcPts val="0"/>
                        </a:spcAft>
                      </a:pPr>
                      <a:r>
                        <a:rPr lang="en-US" sz="1600" dirty="0"/>
                        <a:t/>
                      </a:r>
                      <a:br>
                        <a:rPr lang="en-US" sz="1600" dirty="0"/>
                      </a:br>
                      <a:r>
                        <a:rPr lang="en-US" sz="1600" dirty="0" smtClean="0"/>
                        <a:t>Exceptions </a:t>
                      </a:r>
                      <a:r>
                        <a:rPr lang="en-US" sz="1600" dirty="0"/>
                        <a:t>/ Waivers</a:t>
                      </a:r>
                      <a:endParaRPr lang="en-US" sz="16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207(a</a:t>
                      </a:r>
                      <a:r>
                        <a:rPr lang="en-US" sz="1400" b="1" dirty="0">
                          <a:solidFill>
                            <a:schemeClr val="bg1"/>
                          </a:solidFill>
                          <a:latin typeface="+mj-lt"/>
                          <a:ea typeface="Calibri"/>
                        </a:rPr>
                        <a:t>)(1)</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207(a</a:t>
                      </a:r>
                      <a:r>
                        <a:rPr lang="en-US" sz="1400" b="1" dirty="0">
                          <a:solidFill>
                            <a:schemeClr val="bg1"/>
                          </a:solidFill>
                          <a:latin typeface="+mj-lt"/>
                          <a:ea typeface="Calibri"/>
                        </a:rPr>
                        <a:t>)(2)</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207(b</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207(c</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207(d</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latin typeface="+mj-lt"/>
                        <a:ea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j-lt"/>
                          <a:ea typeface="Calibri"/>
                        </a:rPr>
                        <a:t>207(f)</a:t>
                      </a:r>
                      <a:endParaRPr lang="en-US" sz="1400" dirty="0" smtClean="0">
                        <a:solidFill>
                          <a:schemeClr val="bg1"/>
                        </a:solidFill>
                        <a:latin typeface="+mj-lt"/>
                        <a:ea typeface="Calibri"/>
                      </a:endParaRPr>
                    </a:p>
                    <a:p>
                      <a:pPr marL="0" marR="0" algn="ctr">
                        <a:spcBef>
                          <a:spcPts val="0"/>
                        </a:spcBef>
                        <a:spcAft>
                          <a:spcPts val="0"/>
                        </a:spcAft>
                      </a:pP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2920">
                <a:tc>
                  <a:txBody>
                    <a:bodyPr/>
                    <a:lstStyle/>
                    <a:p>
                      <a:pPr marL="0" marR="0">
                        <a:spcBef>
                          <a:spcPts val="0"/>
                        </a:spcBef>
                        <a:spcAft>
                          <a:spcPts val="0"/>
                        </a:spcAft>
                      </a:pPr>
                      <a:r>
                        <a:rPr lang="en-US" sz="1400" b="1" dirty="0"/>
                        <a:t>Official Government Duties (j)(1)</a:t>
                      </a:r>
                      <a:endParaRPr lang="en-US" sz="1400" b="1"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762000">
                <a:tc>
                  <a:txBody>
                    <a:bodyPr/>
                    <a:lstStyle/>
                    <a:p>
                      <a:pPr marL="0" marR="0">
                        <a:spcBef>
                          <a:spcPts val="0"/>
                        </a:spcBef>
                        <a:spcAft>
                          <a:spcPts val="0"/>
                        </a:spcAft>
                      </a:pPr>
                      <a:r>
                        <a:rPr lang="en-US" sz="1400" dirty="0" smtClean="0">
                          <a:solidFill>
                            <a:schemeClr val="bg1">
                              <a:lumMod val="65000"/>
                            </a:schemeClr>
                          </a:solidFill>
                        </a:rPr>
                        <a:t>State/Local </a:t>
                      </a:r>
                      <a:r>
                        <a:rPr lang="en-US" sz="1400" dirty="0">
                          <a:solidFill>
                            <a:schemeClr val="bg1">
                              <a:lumMod val="65000"/>
                            </a:schemeClr>
                          </a:solidFill>
                        </a:rPr>
                        <a:t>Governments </a:t>
                      </a:r>
                      <a:r>
                        <a:rPr lang="en-US" sz="1400" dirty="0" smtClean="0">
                          <a:solidFill>
                            <a:schemeClr val="bg1">
                              <a:lumMod val="65000"/>
                            </a:schemeClr>
                          </a:solidFill>
                        </a:rPr>
                        <a:t>&amp; Institutions</a:t>
                      </a:r>
                      <a:r>
                        <a:rPr lang="en-US" sz="1400" dirty="0">
                          <a:solidFill>
                            <a:schemeClr val="bg1">
                              <a:lumMod val="65000"/>
                            </a:schemeClr>
                          </a:solidFill>
                        </a:rPr>
                        <a:t>, </a:t>
                      </a:r>
                      <a:r>
                        <a:rPr lang="en-US" sz="1400" dirty="0" smtClean="0">
                          <a:solidFill>
                            <a:schemeClr val="bg1">
                              <a:lumMod val="65000"/>
                            </a:schemeClr>
                          </a:solidFill>
                        </a:rPr>
                        <a:t>Hospitals</a:t>
                      </a:r>
                      <a:r>
                        <a:rPr lang="en-US" sz="1400" baseline="0" dirty="0" smtClean="0">
                          <a:solidFill>
                            <a:schemeClr val="bg1">
                              <a:lumMod val="65000"/>
                            </a:schemeClr>
                          </a:solidFill>
                        </a:rPr>
                        <a:t> &amp;</a:t>
                      </a:r>
                      <a:r>
                        <a:rPr lang="en-US" sz="1400" dirty="0" smtClean="0">
                          <a:solidFill>
                            <a:schemeClr val="bg1">
                              <a:lumMod val="65000"/>
                            </a:schemeClr>
                          </a:solidFill>
                        </a:rPr>
                        <a:t> </a:t>
                      </a:r>
                      <a:r>
                        <a:rPr lang="en-US" sz="1400" dirty="0">
                          <a:solidFill>
                            <a:schemeClr val="bg1">
                              <a:lumMod val="65000"/>
                            </a:schemeClr>
                          </a:solidFill>
                        </a:rPr>
                        <a:t>Organizations (j)(2)</a:t>
                      </a:r>
                      <a:endParaRPr lang="en-US" sz="1400" dirty="0">
                        <a:solidFill>
                          <a:schemeClr val="bg1">
                            <a:lumMod val="65000"/>
                          </a:schemeClr>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lumMod val="65000"/>
                            </a:schemeClr>
                          </a:solidFill>
                          <a:latin typeface="Lucida Sans"/>
                          <a:ea typeface="Calibri"/>
                        </a:rPr>
                        <a:t>X</a:t>
                      </a:r>
                      <a:endParaRPr lang="en-US" sz="1200" dirty="0">
                        <a:solidFill>
                          <a:schemeClr val="bg1">
                            <a:lumMod val="65000"/>
                          </a:schemeClr>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lumMod val="65000"/>
                            </a:schemeClr>
                          </a:solidFill>
                          <a:latin typeface="Lucida Sans"/>
                          <a:ea typeface="Calibri"/>
                        </a:rPr>
                        <a:t>X</a:t>
                      </a:r>
                      <a:endParaRPr lang="en-US" sz="1200" dirty="0">
                        <a:solidFill>
                          <a:schemeClr val="bg1">
                            <a:lumMod val="65000"/>
                          </a:schemeClr>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marL="0" marR="0">
                        <a:spcBef>
                          <a:spcPts val="0"/>
                        </a:spcBef>
                        <a:spcAft>
                          <a:spcPts val="0"/>
                        </a:spcAft>
                      </a:pPr>
                      <a:r>
                        <a:rPr lang="en-US" sz="1400" b="1" dirty="0"/>
                        <a:t>International Organizations (j)(3)</a:t>
                      </a:r>
                      <a:endParaRPr lang="en-US" sz="1400" b="1"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381000">
                <a:tc>
                  <a:txBody>
                    <a:bodyPr/>
                    <a:lstStyle/>
                    <a:p>
                      <a:pPr marL="0" marR="0">
                        <a:spcBef>
                          <a:spcPts val="0"/>
                        </a:spcBef>
                        <a:spcAft>
                          <a:spcPts val="0"/>
                        </a:spcAft>
                      </a:pPr>
                      <a:r>
                        <a:rPr lang="en-US" sz="1400" dirty="0">
                          <a:solidFill>
                            <a:schemeClr val="bg1">
                              <a:lumMod val="65000"/>
                            </a:schemeClr>
                          </a:solidFill>
                        </a:rPr>
                        <a:t>Special Knowledge (j)(4)</a:t>
                      </a:r>
                      <a:endParaRPr lang="en-US" sz="1400" dirty="0">
                        <a:solidFill>
                          <a:schemeClr val="bg1">
                            <a:lumMod val="65000"/>
                          </a:schemeClr>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lumMod val="65000"/>
                            </a:schemeClr>
                          </a:solidFill>
                          <a:latin typeface="Lucida Sans"/>
                          <a:ea typeface="Calibri"/>
                        </a:rPr>
                        <a:t>X</a:t>
                      </a:r>
                      <a:endParaRPr lang="en-US" sz="1200" dirty="0">
                        <a:solidFill>
                          <a:schemeClr val="bg1">
                            <a:lumMod val="65000"/>
                          </a:schemeClr>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lumMod val="65000"/>
                            </a:schemeClr>
                          </a:solidFill>
                          <a:latin typeface="Lucida Sans"/>
                          <a:ea typeface="Calibri"/>
                        </a:rPr>
                        <a:t>X</a:t>
                      </a:r>
                      <a:endParaRPr lang="en-US" sz="1200" dirty="0">
                        <a:solidFill>
                          <a:schemeClr val="bg1">
                            <a:lumMod val="65000"/>
                          </a:schemeClr>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marL="0" marR="0">
                        <a:spcBef>
                          <a:spcPts val="0"/>
                        </a:spcBef>
                        <a:spcAft>
                          <a:spcPts val="0"/>
                        </a:spcAft>
                      </a:pPr>
                      <a:r>
                        <a:rPr lang="en-US" sz="1400" b="1" dirty="0"/>
                        <a:t>Scientific </a:t>
                      </a:r>
                      <a:r>
                        <a:rPr lang="en-US" sz="1400" b="1" dirty="0" smtClean="0"/>
                        <a:t>/Technological Info. </a:t>
                      </a:r>
                      <a:r>
                        <a:rPr lang="en-US" sz="1400" b="1" dirty="0"/>
                        <a:t>(j)(5)</a:t>
                      </a:r>
                      <a:endParaRPr lang="en-US" sz="1400" b="1"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endParaRPr lang="en-US" sz="1100" b="1"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endParaRPr lang="en-US" sz="1100" b="1"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762000">
                <a:tc>
                  <a:txBody>
                    <a:bodyPr/>
                    <a:lstStyle/>
                    <a:p>
                      <a:pPr marL="0" marR="0">
                        <a:spcBef>
                          <a:spcPts val="0"/>
                        </a:spcBef>
                        <a:spcAft>
                          <a:spcPts val="0"/>
                        </a:spcAft>
                      </a:pPr>
                      <a:r>
                        <a:rPr lang="en-US" sz="1400" b="1" dirty="0"/>
                        <a:t>Testimony under Oath or Statements Made under Penalty of Perjury (j)(6)</a:t>
                      </a:r>
                      <a:endParaRPr lang="en-US" sz="1400" b="1"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533400">
                <a:tc>
                  <a:txBody>
                    <a:bodyPr/>
                    <a:lstStyle/>
                    <a:p>
                      <a:pPr marL="0" marR="0">
                        <a:spcBef>
                          <a:spcPts val="0"/>
                        </a:spcBef>
                        <a:spcAft>
                          <a:spcPts val="0"/>
                        </a:spcAft>
                      </a:pPr>
                      <a:r>
                        <a:rPr lang="en-US" sz="1400" dirty="0">
                          <a:solidFill>
                            <a:schemeClr val="bg1">
                              <a:lumMod val="65000"/>
                            </a:schemeClr>
                          </a:solidFill>
                        </a:rPr>
                        <a:t>Political Parties and Campaign Committees (j)(7)</a:t>
                      </a:r>
                      <a:endParaRPr lang="en-US" sz="1400" dirty="0">
                        <a:solidFill>
                          <a:schemeClr val="bg1">
                            <a:lumMod val="65000"/>
                          </a:schemeClr>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lumMod val="65000"/>
                            </a:schemeClr>
                          </a:solidFill>
                          <a:latin typeface="Lucida Sans"/>
                          <a:ea typeface="Calibri"/>
                        </a:rPr>
                        <a:t>X</a:t>
                      </a:r>
                      <a:endParaRPr lang="en-US" sz="1200" dirty="0">
                        <a:solidFill>
                          <a:schemeClr val="bg1">
                            <a:lumMod val="65000"/>
                          </a:schemeClr>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lumMod val="65000"/>
                            </a:schemeClr>
                          </a:solidFill>
                          <a:latin typeface="Lucida Sans"/>
                          <a:ea typeface="Calibri"/>
                        </a:rPr>
                        <a:t>X</a:t>
                      </a:r>
                      <a:endParaRPr lang="en-US" sz="1200" dirty="0">
                        <a:solidFill>
                          <a:schemeClr val="bg1">
                            <a:lumMod val="65000"/>
                          </a:schemeClr>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a:spcBef>
                          <a:spcPts val="0"/>
                        </a:spcBef>
                        <a:spcAft>
                          <a:spcPts val="0"/>
                        </a:spcAft>
                      </a:pPr>
                      <a:r>
                        <a:rPr lang="en-US" sz="1400" b="1" dirty="0" smtClean="0"/>
                        <a:t>Presidential </a:t>
                      </a:r>
                      <a:r>
                        <a:rPr lang="en-US" sz="1400" b="1" dirty="0"/>
                        <a:t>Waiver (k)</a:t>
                      </a:r>
                      <a:endParaRPr lang="en-US" sz="1400" b="1"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pic>
        <p:nvPicPr>
          <p:cNvPr id="2050" name="Picture 2" descr="C:\Users\klspanza\AppData\Local\Microsoft\Windows\Temporary Internet Files\Content.IE5\4XCCG2WD\differe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950720" cy="14386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lspanza\AppData\Local\Microsoft\Windows\Temporary Internet Files\Content.IE5\4XCCG2WD\differe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38527" y="137720"/>
            <a:ext cx="1950720" cy="143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1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How are the exceptions set up?</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buNone/>
            </a:pPr>
            <a:r>
              <a:rPr lang="en-US" u="sng" dirty="0" smtClean="0">
                <a:latin typeface="Times New Roman" panose="02020603050405020304" pitchFamily="18" charset="0"/>
                <a:cs typeface="Times New Roman" panose="02020603050405020304" pitchFamily="18" charset="0"/>
              </a:rPr>
              <a:t>Content-Neutral</a:t>
            </a:r>
            <a:endParaRPr lang="en-US" u="sng" dirty="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Focus </a:t>
            </a:r>
            <a:r>
              <a:rPr lang="en-US" dirty="0">
                <a:latin typeface="Times New Roman" panose="02020603050405020304" pitchFamily="18" charset="0"/>
                <a:cs typeface="Times New Roman" panose="02020603050405020304" pitchFamily="18" charset="0"/>
              </a:rPr>
              <a:t>on the type of entity that the </a:t>
            </a:r>
            <a:r>
              <a:rPr lang="en-US" dirty="0" smtClean="0">
                <a:latin typeface="Times New Roman" panose="02020603050405020304" pitchFamily="18" charset="0"/>
                <a:cs typeface="Times New Roman" panose="02020603050405020304" pitchFamily="18" charset="0"/>
              </a:rPr>
              <a:t>former employee </a:t>
            </a:r>
            <a:r>
              <a:rPr lang="en-US" dirty="0">
                <a:latin typeface="Times New Roman" panose="02020603050405020304" pitchFamily="18" charset="0"/>
                <a:cs typeface="Times New Roman" panose="02020603050405020304" pitchFamily="18" charset="0"/>
              </a:rPr>
              <a:t>is representing, the status of the </a:t>
            </a:r>
            <a:r>
              <a:rPr lang="en-US" dirty="0" smtClean="0">
                <a:latin typeface="Times New Roman" panose="02020603050405020304" pitchFamily="18" charset="0"/>
                <a:cs typeface="Times New Roman" panose="02020603050405020304" pitchFamily="18" charset="0"/>
              </a:rPr>
              <a:t>former employee</a:t>
            </a:r>
            <a:r>
              <a:rPr lang="en-US" dirty="0">
                <a:latin typeface="Times New Roman" panose="02020603050405020304" pitchFamily="18" charset="0"/>
                <a:cs typeface="Times New Roman" panose="02020603050405020304" pitchFamily="18" charset="0"/>
              </a:rPr>
              <a:t>, or other non-content based criteria</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ctr">
              <a:buNone/>
            </a:pPr>
            <a:endParaRPr lang="en-US" u="sng" dirty="0" smtClean="0">
              <a:latin typeface="Times New Roman" panose="02020603050405020304" pitchFamily="18" charset="0"/>
              <a:cs typeface="Times New Roman" panose="02020603050405020304" pitchFamily="18" charset="0"/>
            </a:endParaRPr>
          </a:p>
          <a:p>
            <a:pPr marL="0" indent="0" algn="ctr">
              <a:buNone/>
            </a:pPr>
            <a:r>
              <a:rPr lang="en-US" u="sng" dirty="0" smtClean="0">
                <a:latin typeface="Times New Roman" panose="02020603050405020304" pitchFamily="18" charset="0"/>
                <a:cs typeface="Times New Roman" panose="02020603050405020304" pitchFamily="18" charset="0"/>
              </a:rPr>
              <a:t>Content-Specific</a:t>
            </a:r>
          </a:p>
          <a:p>
            <a:pPr marL="0" indent="0" algn="ctr">
              <a:buNone/>
            </a:pPr>
            <a:r>
              <a:rPr lang="en-US" dirty="0" smtClean="0">
                <a:latin typeface="Times New Roman" panose="02020603050405020304" pitchFamily="18" charset="0"/>
                <a:cs typeface="Times New Roman" panose="02020603050405020304" pitchFamily="18" charset="0"/>
              </a:rPr>
              <a:t>Focus on the content of the representation being made.</a:t>
            </a:r>
          </a:p>
          <a:p>
            <a:endParaRPr lang="en-US" u="sng" dirty="0" smtClean="0"/>
          </a:p>
          <a:p>
            <a:endParaRPr lang="en-US" dirty="0"/>
          </a:p>
        </p:txBody>
      </p:sp>
      <p:sp>
        <p:nvSpPr>
          <p:cNvPr id="4" name="TextBox 3"/>
          <p:cNvSpPr txBox="1"/>
          <p:nvPr/>
        </p:nvSpPr>
        <p:spPr>
          <a:xfrm>
            <a:off x="6071011" y="4387334"/>
            <a:ext cx="2743200" cy="369332"/>
          </a:xfrm>
          <a:prstGeom prst="rect">
            <a:avLst/>
          </a:prstGeom>
          <a:noFill/>
        </p:spPr>
        <p:txBody>
          <a:bodyPr wrap="square" rtlCol="0">
            <a:spAutoFit/>
          </a:bodyPr>
          <a:lstStyle/>
          <a:p>
            <a:pPr eaLnBrk="1" fontAlgn="auto" hangingPunct="1">
              <a:spcBef>
                <a:spcPts val="0"/>
              </a:spcBef>
              <a:spcAft>
                <a:spcPts val="0"/>
              </a:spcAft>
            </a:pPr>
            <a:r>
              <a:rPr lang="en-US" sz="1800" i="1" dirty="0">
                <a:solidFill>
                  <a:srgbClr val="FF0000"/>
                </a:solidFill>
                <a:latin typeface="Calibri"/>
              </a:rPr>
              <a:t>* can be tricky to use!</a:t>
            </a:r>
          </a:p>
        </p:txBody>
      </p:sp>
      <p:sp>
        <p:nvSpPr>
          <p:cNvPr id="5" name="TextBox 4"/>
          <p:cNvSpPr txBox="1"/>
          <p:nvPr/>
        </p:nvSpPr>
        <p:spPr>
          <a:xfrm>
            <a:off x="6042436" y="1676400"/>
            <a:ext cx="2883725" cy="369332"/>
          </a:xfrm>
          <a:prstGeom prst="rect">
            <a:avLst/>
          </a:prstGeom>
          <a:noFill/>
        </p:spPr>
        <p:txBody>
          <a:bodyPr wrap="square" rtlCol="0">
            <a:spAutoFit/>
          </a:bodyPr>
          <a:lstStyle/>
          <a:p>
            <a:pPr eaLnBrk="1" fontAlgn="auto" hangingPunct="1">
              <a:spcBef>
                <a:spcPts val="0"/>
              </a:spcBef>
              <a:spcAft>
                <a:spcPts val="0"/>
              </a:spcAft>
            </a:pPr>
            <a:r>
              <a:rPr lang="en-US" sz="1800" i="1" dirty="0">
                <a:solidFill>
                  <a:srgbClr val="FF0000"/>
                </a:solidFill>
                <a:latin typeface="Calibri"/>
              </a:rPr>
              <a:t>* the majority of exceptions</a:t>
            </a:r>
          </a:p>
        </p:txBody>
      </p:sp>
    </p:spTree>
    <p:extLst>
      <p:ext uri="{BB962C8B-B14F-4D97-AF65-F5344CB8AC3E}">
        <p14:creationId xmlns:p14="http://schemas.microsoft.com/office/powerpoint/2010/main" val="374110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anose="02020603050405020304" pitchFamily="18" charset="0"/>
                <a:cs typeface="Times New Roman" panose="02020603050405020304" pitchFamily="18" charset="0"/>
              </a:rPr>
              <a:t>18 U.S.C. § 207(j)(1)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694635"/>
            <a:ext cx="7924800" cy="5029199"/>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A former </a:t>
            </a:r>
            <a:r>
              <a:rPr lang="en-US" sz="2800" dirty="0" smtClean="0">
                <a:latin typeface="Times New Roman" panose="02020603050405020304" pitchFamily="18" charset="0"/>
                <a:cs typeface="Times New Roman" panose="02020603050405020304" pitchFamily="18" charset="0"/>
              </a:rPr>
              <a:t>employee </a:t>
            </a:r>
            <a:r>
              <a:rPr lang="en-US" sz="2800" dirty="0">
                <a:latin typeface="Times New Roman" panose="02020603050405020304" pitchFamily="18" charset="0"/>
                <a:cs typeface="Times New Roman" panose="02020603050405020304" pitchFamily="18" charset="0"/>
              </a:rPr>
              <a:t>will not  violate § </a:t>
            </a:r>
            <a:r>
              <a:rPr lang="en-US" sz="2800" dirty="0" smtClean="0">
                <a:latin typeface="Times New Roman" panose="02020603050405020304" pitchFamily="18" charset="0"/>
                <a:cs typeface="Times New Roman" panose="02020603050405020304" pitchFamily="18" charset="0"/>
              </a:rPr>
              <a:t>207 if </a:t>
            </a:r>
            <a:r>
              <a:rPr lang="en-US" sz="2800" dirty="0">
                <a:latin typeface="Times New Roman" panose="02020603050405020304" pitchFamily="18" charset="0"/>
                <a:cs typeface="Times New Roman" panose="02020603050405020304" pitchFamily="18" charset="0"/>
              </a:rPr>
              <a:t>his </a:t>
            </a:r>
            <a:r>
              <a:rPr lang="en-US" sz="2800" dirty="0" smtClean="0">
                <a:latin typeface="Times New Roman" panose="02020603050405020304" pitchFamily="18" charset="0"/>
                <a:cs typeface="Times New Roman" panose="02020603050405020304" pitchFamily="18" charset="0"/>
              </a:rPr>
              <a:t>or her communication </a:t>
            </a:r>
            <a:r>
              <a:rPr lang="en-US" sz="2800" dirty="0">
                <a:latin typeface="Times New Roman" panose="02020603050405020304" pitchFamily="18" charset="0"/>
                <a:cs typeface="Times New Roman" panose="02020603050405020304" pitchFamily="18" charset="0"/>
              </a:rPr>
              <a:t>or appearance is on behalf </a:t>
            </a:r>
            <a:r>
              <a:rPr lang="en-US" sz="2800" dirty="0" smtClean="0">
                <a:latin typeface="Times New Roman" panose="02020603050405020304" pitchFamily="18" charset="0"/>
                <a:cs typeface="Times New Roman" panose="02020603050405020304" pitchFamily="18" charset="0"/>
              </a:rPr>
              <a:t>of:</a:t>
            </a:r>
          </a:p>
          <a:p>
            <a:pPr lvl="1">
              <a:buFontTx/>
              <a:buChar char="-"/>
            </a:pPr>
            <a:r>
              <a:rPr lang="en-US" sz="2400" dirty="0" smtClean="0">
                <a:latin typeface="Times New Roman" panose="02020603050405020304" pitchFamily="18" charset="0"/>
                <a:cs typeface="Times New Roman" panose="02020603050405020304" pitchFamily="18" charset="0"/>
              </a:rPr>
              <a:t>United States; </a:t>
            </a:r>
          </a:p>
          <a:p>
            <a:pPr lvl="1">
              <a:buFontTx/>
              <a:buChar char="-"/>
            </a:pPr>
            <a:r>
              <a:rPr lang="en-US" sz="2400" dirty="0" smtClean="0">
                <a:latin typeface="Times New Roman" panose="02020603050405020304" pitchFamily="18" charset="0"/>
                <a:cs typeface="Times New Roman" panose="02020603050405020304" pitchFamily="18" charset="0"/>
              </a:rPr>
              <a:t>District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Columbia; </a:t>
            </a:r>
            <a:r>
              <a:rPr lang="en-US" sz="2400" dirty="0">
                <a:latin typeface="Times New Roman" panose="02020603050405020304" pitchFamily="18" charset="0"/>
                <a:cs typeface="Times New Roman" panose="02020603050405020304" pitchFamily="18" charset="0"/>
              </a:rPr>
              <a:t>or </a:t>
            </a:r>
            <a:endParaRPr lang="en-US" sz="2400" dirty="0" smtClean="0">
              <a:latin typeface="Times New Roman" panose="02020603050405020304" pitchFamily="18" charset="0"/>
              <a:cs typeface="Times New Roman" panose="02020603050405020304" pitchFamily="18" charset="0"/>
            </a:endParaRPr>
          </a:p>
          <a:p>
            <a:pPr lvl="1">
              <a:buFontTx/>
              <a:buChar char="-"/>
            </a:pP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an elected official of a State or </a:t>
            </a:r>
            <a:r>
              <a:rPr lang="en-US" sz="2400" dirty="0" smtClean="0">
                <a:latin typeface="Times New Roman" panose="02020603050405020304" pitchFamily="18" charset="0"/>
                <a:cs typeface="Times New Roman" panose="02020603050405020304" pitchFamily="18" charset="0"/>
              </a:rPr>
              <a:t>local </a:t>
            </a:r>
            <a:r>
              <a:rPr lang="en-US" sz="2400" dirty="0">
                <a:latin typeface="Times New Roman" panose="02020603050405020304" pitchFamily="18" charset="0"/>
                <a:cs typeface="Times New Roman" panose="02020603050405020304" pitchFamily="18" charset="0"/>
              </a:rPr>
              <a:t>government</a:t>
            </a:r>
            <a:r>
              <a:rPr lang="en-US" sz="2400" dirty="0" smtClean="0">
                <a:latin typeface="Times New Roman" panose="02020603050405020304" pitchFamily="18" charset="0"/>
                <a:cs typeface="Times New Roman" panose="02020603050405020304" pitchFamily="18" charset="0"/>
              </a:rPr>
              <a:t>.</a:t>
            </a:r>
          </a:p>
          <a:p>
            <a:pPr lvl="1">
              <a:buFontTx/>
              <a:buChar char="-"/>
            </a:pPr>
            <a:endParaRPr lang="en-US" sz="2500" dirty="0">
              <a:latin typeface="Times New Roman" panose="02020603050405020304" pitchFamily="18" charset="0"/>
              <a:cs typeface="Times New Roman" panose="02020603050405020304" pitchFamily="18" charset="0"/>
            </a:endParaRPr>
          </a:p>
          <a:p>
            <a:pPr marL="57150" indent="0">
              <a:buNone/>
            </a:pPr>
            <a:endParaRPr lang="en-US" dirty="0"/>
          </a:p>
        </p:txBody>
      </p:sp>
      <p:sp>
        <p:nvSpPr>
          <p:cNvPr id="4" name="Slide Number Placeholder 3"/>
          <p:cNvSpPr>
            <a:spLocks noGrp="1"/>
          </p:cNvSpPr>
          <p:nvPr>
            <p:ph type="sldNum" sz="quarter" idx="12"/>
          </p:nvPr>
        </p:nvSpPr>
        <p:spPr/>
        <p:txBody>
          <a:bodyPr/>
          <a:lstStyle/>
          <a:p>
            <a:fld id="{3A3CE102-17FB-453D-B65D-F7940B9C3CDC}" type="slidenum">
              <a:rPr lang="en-US" smtClean="0">
                <a:solidFill>
                  <a:prstClr val="black">
                    <a:tint val="75000"/>
                  </a:prstClr>
                </a:solidFill>
              </a:rPr>
              <a:pPr/>
              <a:t>26</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86376"/>
            <a:ext cx="3357563" cy="80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360239"/>
            <a:ext cx="7069202" cy="236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klspanza\AppData\Local\Microsoft\Windows\Temporary Internet Files\Content.IE5\JCN412JP\Flag_map_of_the_United_States_(All_50_State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151" y="4572000"/>
            <a:ext cx="1888526"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01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anose="02020603050405020304" pitchFamily="18" charset="0"/>
                <a:cs typeface="Times New Roman" panose="02020603050405020304" pitchFamily="18" charset="0"/>
              </a:rPr>
              <a:t>18 U.S.C. § 207(j)(3)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752600"/>
            <a:ext cx="7924800" cy="4495799"/>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 former </a:t>
            </a:r>
            <a:r>
              <a:rPr lang="en-US" dirty="0" smtClean="0">
                <a:latin typeface="Times New Roman" panose="02020603050405020304" pitchFamily="18" charset="0"/>
                <a:cs typeface="Times New Roman" panose="02020603050405020304" pitchFamily="18" charset="0"/>
              </a:rPr>
              <a:t>employee </a:t>
            </a:r>
            <a:r>
              <a:rPr lang="en-US" dirty="0">
                <a:latin typeface="Times New Roman" panose="02020603050405020304" pitchFamily="18" charset="0"/>
                <a:cs typeface="Times New Roman" panose="02020603050405020304" pitchFamily="18" charset="0"/>
              </a:rPr>
              <a:t>will not  violate § </a:t>
            </a:r>
            <a:r>
              <a:rPr lang="en-US" dirty="0" smtClean="0">
                <a:latin typeface="Times New Roman" panose="02020603050405020304" pitchFamily="18" charset="0"/>
                <a:cs typeface="Times New Roman" panose="02020603050405020304" pitchFamily="18" charset="0"/>
              </a:rPr>
              <a:t>207 if his or her </a:t>
            </a:r>
            <a:r>
              <a:rPr lang="en-US" dirty="0">
                <a:latin typeface="Times New Roman" panose="02020603050405020304" pitchFamily="18" charset="0"/>
                <a:cs typeface="Times New Roman" panose="02020603050405020304" pitchFamily="18" charset="0"/>
              </a:rPr>
              <a:t>communication or appearance is on behalf </a:t>
            </a:r>
            <a:r>
              <a:rPr lang="en-US" dirty="0" smtClean="0">
                <a:latin typeface="Times New Roman" panose="02020603050405020304" pitchFamily="18" charset="0"/>
                <a:cs typeface="Times New Roman" panose="02020603050405020304" pitchFamily="18" charset="0"/>
              </a:rPr>
              <a:t>of an international organization in which the United States participates, if the Secretary of State certifies </a:t>
            </a:r>
            <a:r>
              <a:rPr lang="en-US" i="1" dirty="0" smtClean="0">
                <a:latin typeface="Times New Roman" panose="02020603050405020304" pitchFamily="18" charset="0"/>
                <a:cs typeface="Times New Roman" panose="02020603050405020304" pitchFamily="18" charset="0"/>
              </a:rPr>
              <a:t>in advance </a:t>
            </a:r>
            <a:r>
              <a:rPr lang="en-US" dirty="0" smtClean="0">
                <a:latin typeface="Times New Roman" panose="02020603050405020304" pitchFamily="18" charset="0"/>
                <a:cs typeface="Times New Roman" panose="02020603050405020304" pitchFamily="18" charset="0"/>
              </a:rPr>
              <a:t>that such activity is in the interests of the United States.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A3CE102-17FB-453D-B65D-F7940B9C3CDC}" type="slidenum">
              <a:rPr lang="en-US" smtClean="0">
                <a:solidFill>
                  <a:prstClr val="black">
                    <a:tint val="75000"/>
                  </a:prstClr>
                </a:solidFill>
              </a:rPr>
              <a:pPr/>
              <a:t>27</a:t>
            </a:fld>
            <a:endParaRPr lang="en-US"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95578"/>
            <a:ext cx="3251752" cy="81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klspanza\AppData\Local\Microsoft\Windows\Temporary Internet Files\Content.IE5\YVGJVR0M\flag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867275"/>
            <a:ext cx="18859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pPr algn="l"/>
            <a:r>
              <a:rPr lang="en-US" dirty="0" smtClean="0">
                <a:latin typeface="Times New Roman" panose="02020603050405020304" pitchFamily="18" charset="0"/>
                <a:cs typeface="Times New Roman" panose="02020603050405020304" pitchFamily="18" charset="0"/>
              </a:rPr>
              <a:t>18 U.S.C</a:t>
            </a:r>
            <a:r>
              <a:rPr lang="en-US" dirty="0">
                <a:latin typeface="Times New Roman" panose="02020603050405020304" pitchFamily="18" charset="0"/>
                <a:cs typeface="Times New Roman" panose="02020603050405020304" pitchFamily="18" charset="0"/>
              </a:rPr>
              <a:t>. § 207(j</a:t>
            </a:r>
            <a:r>
              <a:rPr lang="en-U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
        <p:nvSpPr>
          <p:cNvPr id="3" name="Content Placeholder 2"/>
          <p:cNvSpPr>
            <a:spLocks noGrp="1"/>
          </p:cNvSpPr>
          <p:nvPr>
            <p:ph idx="1"/>
          </p:nvPr>
        </p:nvSpPr>
        <p:spPr>
          <a:xfrm>
            <a:off x="457199" y="1524000"/>
            <a:ext cx="8534401" cy="4602163"/>
          </a:xfrm>
        </p:spPr>
        <p:txBody>
          <a:bodyPr>
            <a:normAutofit fontScale="92500" lnSpcReduction="10000"/>
          </a:bodyPr>
          <a:lstStyle/>
          <a:p>
            <a:pPr marL="0" indent="0">
              <a:buNone/>
            </a:pPr>
            <a:r>
              <a:rPr lang="en-US" sz="2900" dirty="0" smtClean="0">
                <a:latin typeface="Times New Roman" panose="02020603050405020304" pitchFamily="18" charset="0"/>
                <a:cs typeface="Times New Roman" panose="02020603050405020304" pitchFamily="18" charset="0"/>
              </a:rPr>
              <a:t>A former </a:t>
            </a:r>
            <a:r>
              <a:rPr lang="en-US" sz="2900" dirty="0" smtClean="0">
                <a:latin typeface="Times New Roman" panose="02020603050405020304" pitchFamily="18" charset="0"/>
                <a:cs typeface="Times New Roman" panose="02020603050405020304" pitchFamily="18" charset="0"/>
              </a:rPr>
              <a:t>employee may make a communication </a:t>
            </a:r>
            <a:r>
              <a:rPr lang="en-US" sz="2900" i="1" dirty="0" smtClean="0">
                <a:latin typeface="Times New Roman" panose="02020603050405020304" pitchFamily="18" charset="0"/>
                <a:cs typeface="Times New Roman" panose="02020603050405020304" pitchFamily="18" charset="0"/>
              </a:rPr>
              <a:t>solely </a:t>
            </a:r>
            <a:r>
              <a:rPr lang="en-US" sz="2900" dirty="0" smtClean="0">
                <a:latin typeface="Times New Roman" panose="02020603050405020304" pitchFamily="18" charset="0"/>
                <a:cs typeface="Times New Roman" panose="02020603050405020304" pitchFamily="18" charset="0"/>
              </a:rPr>
              <a:t>for purposes of furnishing </a:t>
            </a:r>
            <a:r>
              <a:rPr lang="en-US" sz="2900" u="sng" dirty="0" smtClean="0">
                <a:latin typeface="Times New Roman" panose="02020603050405020304" pitchFamily="18" charset="0"/>
                <a:cs typeface="Times New Roman" panose="02020603050405020304" pitchFamily="18" charset="0"/>
              </a:rPr>
              <a:t>scientific or technological </a:t>
            </a:r>
            <a:r>
              <a:rPr lang="en-US" sz="2900" dirty="0" smtClean="0">
                <a:latin typeface="Times New Roman" panose="02020603050405020304" pitchFamily="18" charset="0"/>
                <a:cs typeface="Times New Roman" panose="02020603050405020304" pitchFamily="18" charset="0"/>
              </a:rPr>
              <a:t>information if:</a:t>
            </a:r>
          </a:p>
          <a:p>
            <a:r>
              <a:rPr lang="en-US" sz="2800" dirty="0" smtClean="0">
                <a:latin typeface="Times New Roman" panose="02020603050405020304" pitchFamily="18" charset="0"/>
                <a:cs typeface="Times New Roman" panose="02020603050405020304" pitchFamily="18" charset="0"/>
              </a:rPr>
              <a:t>Done in accordance with Agency procedures; or</a:t>
            </a:r>
          </a:p>
          <a:p>
            <a:r>
              <a:rPr lang="en-US" sz="2800" dirty="0" smtClean="0">
                <a:latin typeface="Times New Roman" panose="02020603050405020304" pitchFamily="18" charset="0"/>
                <a:cs typeface="Times New Roman" panose="02020603050405020304" pitchFamily="18" charset="0"/>
              </a:rPr>
              <a:t>If the Agency, in consultation with OGE, publishes certification in the Federal Register that:</a:t>
            </a:r>
          </a:p>
          <a:p>
            <a:pPr lvl="5"/>
            <a:r>
              <a:rPr lang="en-US" sz="2400" dirty="0" smtClean="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former employee </a:t>
            </a:r>
            <a:r>
              <a:rPr lang="en-US" sz="2400" dirty="0" smtClean="0">
                <a:latin typeface="Times New Roman" panose="02020603050405020304" pitchFamily="18" charset="0"/>
                <a:cs typeface="Times New Roman" panose="02020603050405020304" pitchFamily="18" charset="0"/>
              </a:rPr>
              <a:t>has outstanding scientific or technological qualifications;</a:t>
            </a:r>
          </a:p>
          <a:p>
            <a:pPr lvl="5"/>
            <a:r>
              <a:rPr lang="en-US" sz="2400" dirty="0" smtClean="0">
                <a:latin typeface="Times New Roman" panose="02020603050405020304" pitchFamily="18" charset="0"/>
                <a:cs typeface="Times New Roman" panose="02020603050405020304" pitchFamily="18" charset="0"/>
              </a:rPr>
              <a:t>Those qualifications are needed in the particular matter; and</a:t>
            </a:r>
          </a:p>
          <a:p>
            <a:pPr lvl="5"/>
            <a:r>
              <a:rPr lang="en-US" sz="2400" dirty="0" smtClean="0">
                <a:latin typeface="Times New Roman" panose="02020603050405020304" pitchFamily="18" charset="0"/>
                <a:cs typeface="Times New Roman" panose="02020603050405020304" pitchFamily="18" charset="0"/>
              </a:rPr>
              <a:t>The national interest is served by the former employee’s participation.</a:t>
            </a:r>
            <a:endParaRPr lang="en-US"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21323"/>
            <a:ext cx="3303402" cy="87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klspanza\AppData\Local\Microsoft\Windows\Temporary Internet Files\Content.IE5\QMI4BTOH\Science-Explosi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 y="5104581"/>
            <a:ext cx="2872785" cy="167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8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anose="02020603050405020304" pitchFamily="18" charset="0"/>
                <a:cs typeface="Times New Roman" panose="02020603050405020304" pitchFamily="18" charset="0"/>
              </a:rPr>
              <a:t>18 U.S.C. § 207(j)(6)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4935" y="2133597"/>
            <a:ext cx="7924800" cy="4495799"/>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 former </a:t>
            </a:r>
            <a:r>
              <a:rPr lang="en-US" dirty="0" smtClean="0">
                <a:latin typeface="Times New Roman" panose="02020603050405020304" pitchFamily="18" charset="0"/>
                <a:cs typeface="Times New Roman" panose="02020603050405020304" pitchFamily="18" charset="0"/>
              </a:rPr>
              <a:t>employee </a:t>
            </a:r>
            <a:r>
              <a:rPr lang="en-US" dirty="0">
                <a:latin typeface="Times New Roman" panose="02020603050405020304" pitchFamily="18" charset="0"/>
                <a:cs typeface="Times New Roman" panose="02020603050405020304" pitchFamily="18" charset="0"/>
              </a:rPr>
              <a:t>will not  violate § </a:t>
            </a:r>
            <a:r>
              <a:rPr lang="en-US" dirty="0" smtClean="0">
                <a:latin typeface="Times New Roman" panose="02020603050405020304" pitchFamily="18" charset="0"/>
                <a:cs typeface="Times New Roman" panose="02020603050405020304" pitchFamily="18" charset="0"/>
              </a:rPr>
              <a:t>207 if he or she gives testimony under oath, or makes statements required to be made under penalty of perjury;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1788"/>
            <a:ext cx="3365948" cy="94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657850"/>
            <a:ext cx="11430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604935" y="2133598"/>
            <a:ext cx="7924800" cy="4495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smtClean="0">
                <a:solidFill>
                  <a:prstClr val="black"/>
                </a:solidFill>
                <a:latin typeface="Times New Roman" panose="02020603050405020304" pitchFamily="18" charset="0"/>
                <a:cs typeface="Times New Roman" panose="02020603050405020304" pitchFamily="18" charset="0"/>
              </a:rPr>
              <a:t>A former employee will not  violate § 207 if he or she gives testimony under oath, or makes statements required to be made under penalty of perjury; </a:t>
            </a:r>
            <a:r>
              <a:rPr lang="en-US" b="1" i="1" u="sng" dirty="0" smtClean="0">
                <a:solidFill>
                  <a:prstClr val="black"/>
                </a:solidFill>
                <a:latin typeface="Times New Roman" panose="02020603050405020304" pitchFamily="18" charset="0"/>
                <a:cs typeface="Times New Roman" panose="02020603050405020304" pitchFamily="18" charset="0"/>
              </a:rPr>
              <a:t>BUT</a:t>
            </a:r>
            <a:r>
              <a:rPr lang="en-US" b="1" dirty="0" smtClean="0">
                <a:solidFill>
                  <a:prstClr val="black"/>
                </a:solidFill>
                <a:latin typeface="Times New Roman" panose="02020603050405020304" pitchFamily="18" charset="0"/>
                <a:cs typeface="Times New Roman" panose="02020603050405020304" pitchFamily="18" charset="0"/>
              </a:rPr>
              <a:t> a former employee restricted by (a)(1) with respect to a particular matter can’t serve as an expert witness for anyone other than the U.S. in that matter, except per a court order.</a:t>
            </a:r>
            <a:endParaRPr lang="en-US"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143000"/>
          </a:xfrm>
        </p:spPr>
        <p:txBody>
          <a:bodyPr/>
          <a:lstStyle/>
          <a:p>
            <a:r>
              <a:rPr lang="en-US" altLang="en-US" sz="4800" dirty="0" smtClean="0"/>
              <a:t>Purpose of Restrictions</a:t>
            </a:r>
          </a:p>
        </p:txBody>
      </p:sp>
      <p:sp>
        <p:nvSpPr>
          <p:cNvPr id="7171" name="Rectangle 3"/>
          <p:cNvSpPr>
            <a:spLocks noGrp="1" noChangeArrowheads="1"/>
          </p:cNvSpPr>
          <p:nvPr>
            <p:ph type="body" idx="1"/>
          </p:nvPr>
        </p:nvSpPr>
        <p:spPr>
          <a:xfrm>
            <a:off x="609600" y="1524000"/>
            <a:ext cx="7772400" cy="4114800"/>
          </a:xfrm>
        </p:spPr>
        <p:txBody>
          <a:bodyPr/>
          <a:lstStyle/>
          <a:p>
            <a:r>
              <a:rPr lang="en-US" altLang="en-US" dirty="0" smtClean="0"/>
              <a:t>Prevent conflicts of interest</a:t>
            </a:r>
          </a:p>
          <a:p>
            <a:r>
              <a:rPr lang="en-US" altLang="en-US" dirty="0" smtClean="0"/>
              <a:t>Promote economy in Federal Government</a:t>
            </a:r>
          </a:p>
          <a:p>
            <a:r>
              <a:rPr lang="en-US" altLang="en-US" dirty="0" smtClean="0"/>
              <a:t>Expand employment opportunities               	in the Federal system</a:t>
            </a:r>
          </a:p>
          <a:p>
            <a:r>
              <a:rPr lang="en-US" altLang="en-US" dirty="0" smtClean="0"/>
              <a:t>Preserve public confidence                          	in Government integrity</a:t>
            </a:r>
          </a:p>
        </p:txBody>
      </p:sp>
      <p:graphicFrame>
        <p:nvGraphicFramePr>
          <p:cNvPr id="7172" name="Object 4"/>
          <p:cNvGraphicFramePr>
            <a:graphicFrameLocks noChangeAspect="1"/>
          </p:cNvGraphicFramePr>
          <p:nvPr/>
        </p:nvGraphicFramePr>
        <p:xfrm>
          <a:off x="5181600" y="2514600"/>
          <a:ext cx="3587750" cy="4114800"/>
        </p:xfrm>
        <a:graphic>
          <a:graphicData uri="http://schemas.openxmlformats.org/presentationml/2006/ole">
            <mc:AlternateContent xmlns:mc="http://schemas.openxmlformats.org/markup-compatibility/2006">
              <mc:Choice xmlns:v="urn:schemas-microsoft-com:vml" Requires="v">
                <p:oleObj spid="_x0000_s7178" name="Clip" r:id="rId4" imgW="1597457" imgH="1832458" progId="MS_ClipArt_Gallery.2">
                  <p:embed/>
                </p:oleObj>
              </mc:Choice>
              <mc:Fallback>
                <p:oleObj name="Clip" r:id="rId4" imgW="1597457" imgH="1832458"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514600"/>
                        <a:ext cx="358775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3861D391-5424-4C93-89AD-CFD19A5B6688}" type="slidenum">
              <a:rPr lang="en-US" altLang="en-US" sz="1400" smtClean="0"/>
              <a:pPr>
                <a:spcBef>
                  <a:spcPct val="0"/>
                </a:spcBef>
                <a:buFontTx/>
                <a:buNone/>
              </a:pPr>
              <a:t>3</a:t>
            </a:fld>
            <a:endParaRPr lang="en-US" altLang="en-US" sz="1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anose="02020603050405020304" pitchFamily="18" charset="0"/>
                <a:cs typeface="Times New Roman" panose="02020603050405020304" pitchFamily="18" charset="0"/>
              </a:rPr>
              <a:t>18 U.S.C. § 207(k)</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2057401"/>
            <a:ext cx="7924800" cy="4495799"/>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The President can waive a 207 restriction “if the President determines and certifies in writing that it is in the public interest to grant the waiver and that the services of the officer or employee are critically needed for the 	            	       benefit of the Federal Government.”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330" y="533400"/>
            <a:ext cx="3343187" cy="686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klspanza\AppData\Local\Microsoft\Windows\Temporary Internet Files\Content.IE5\QMI4BTOH\president_sea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7" y="4724400"/>
            <a:ext cx="195262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769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0228"/>
            <a:ext cx="8229600" cy="1143000"/>
          </a:xfrm>
        </p:spPr>
        <p:txBody>
          <a:bodyPr>
            <a:normAutofit/>
          </a:bodyPr>
          <a:lstStyle/>
          <a:p>
            <a:r>
              <a:rPr lang="en-US" sz="4000" dirty="0" smtClean="0">
                <a:latin typeface="Times New Roman" panose="02020603050405020304" pitchFamily="18" charset="0"/>
                <a:cs typeface="Times New Roman" panose="02020603050405020304" pitchFamily="18" charset="0"/>
              </a:rPr>
              <a:t>18 U.S.C. § 207 Exceptions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pic>
        <p:nvPicPr>
          <p:cNvPr id="2050" name="Picture 2" descr="C:\Users\klspanza\AppData\Local\Microsoft\Windows\Temporary Internet Files\Content.IE5\4XCCG2WD\differe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950720" cy="14386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lspanza\AppData\Local\Microsoft\Windows\Temporary Internet Files\Content.IE5\4XCCG2WD\differe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91400" y="152400"/>
            <a:ext cx="1950720" cy="14386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3"/>
          <p:cNvGraphicFramePr>
            <a:graphicFrameLocks/>
          </p:cNvGraphicFramePr>
          <p:nvPr>
            <p:extLst>
              <p:ext uri="{D42A27DB-BD31-4B8C-83A1-F6EECF244321}">
                <p14:modId xmlns:p14="http://schemas.microsoft.com/office/powerpoint/2010/main" val="3564095458"/>
              </p:ext>
            </p:extLst>
          </p:nvPr>
        </p:nvGraphicFramePr>
        <p:xfrm>
          <a:off x="457200" y="1600200"/>
          <a:ext cx="8229601" cy="5019040"/>
        </p:xfrm>
        <a:graphic>
          <a:graphicData uri="http://schemas.openxmlformats.org/drawingml/2006/table">
            <a:tbl>
              <a:tblPr firstRow="1" bandRow="1">
                <a:tableStyleId>{F5AB1C69-6EDB-4FF4-983F-18BD219EF322}</a:tableStyleId>
              </a:tblPr>
              <a:tblGrid>
                <a:gridCol w="3124200"/>
                <a:gridCol w="838200"/>
                <a:gridCol w="838200"/>
                <a:gridCol w="914400"/>
                <a:gridCol w="838200"/>
                <a:gridCol w="838200"/>
                <a:gridCol w="838201"/>
              </a:tblGrid>
              <a:tr h="370840">
                <a:tc>
                  <a:txBody>
                    <a:bodyPr/>
                    <a:lstStyle/>
                    <a:p>
                      <a:pPr marL="0" marR="0" algn="ctr">
                        <a:spcBef>
                          <a:spcPts val="0"/>
                        </a:spcBef>
                        <a:spcAft>
                          <a:spcPts val="0"/>
                        </a:spcAft>
                      </a:pPr>
                      <a:r>
                        <a:rPr lang="en-US" sz="1600" dirty="0"/>
                        <a:t/>
                      </a:r>
                      <a:br>
                        <a:rPr lang="en-US" sz="1600" dirty="0"/>
                      </a:br>
                      <a:r>
                        <a:rPr lang="en-US" sz="1600" dirty="0" smtClean="0"/>
                        <a:t>Exceptions </a:t>
                      </a:r>
                      <a:r>
                        <a:rPr lang="en-US" sz="1600" dirty="0"/>
                        <a:t>/ Waivers</a:t>
                      </a:r>
                      <a:endParaRPr lang="en-US" sz="1600"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207(a</a:t>
                      </a:r>
                      <a:r>
                        <a:rPr lang="en-US" sz="1400" b="1" dirty="0">
                          <a:solidFill>
                            <a:schemeClr val="bg1"/>
                          </a:solidFill>
                          <a:latin typeface="+mj-lt"/>
                          <a:ea typeface="Calibri"/>
                        </a:rPr>
                        <a:t>)(1)</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207(a</a:t>
                      </a:r>
                      <a:r>
                        <a:rPr lang="en-US" sz="1400" b="1" dirty="0">
                          <a:solidFill>
                            <a:schemeClr val="bg1"/>
                          </a:solidFill>
                          <a:latin typeface="+mj-lt"/>
                          <a:ea typeface="Calibri"/>
                        </a:rPr>
                        <a:t>)(2)</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207(b</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207(c</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400" dirty="0">
                        <a:solidFill>
                          <a:schemeClr val="bg1"/>
                        </a:solidFill>
                        <a:latin typeface="+mj-lt"/>
                        <a:ea typeface="Calibri"/>
                      </a:endParaRPr>
                    </a:p>
                    <a:p>
                      <a:pPr marL="0" marR="0" algn="ctr">
                        <a:spcBef>
                          <a:spcPts val="0"/>
                        </a:spcBef>
                        <a:spcAft>
                          <a:spcPts val="0"/>
                        </a:spcAft>
                      </a:pPr>
                      <a:r>
                        <a:rPr lang="en-US" sz="1400" b="1" dirty="0" smtClean="0">
                          <a:solidFill>
                            <a:schemeClr val="bg1"/>
                          </a:solidFill>
                          <a:latin typeface="+mj-lt"/>
                          <a:ea typeface="Calibri"/>
                        </a:rPr>
                        <a:t>207(d</a:t>
                      </a:r>
                      <a:r>
                        <a:rPr lang="en-US" sz="1400" b="1" dirty="0">
                          <a:solidFill>
                            <a:schemeClr val="bg1"/>
                          </a:solidFill>
                          <a:latin typeface="+mj-lt"/>
                          <a:ea typeface="Calibri"/>
                        </a:rPr>
                        <a:t>)</a:t>
                      </a: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latin typeface="+mj-lt"/>
                        <a:ea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j-lt"/>
                          <a:ea typeface="Calibri"/>
                        </a:rPr>
                        <a:t>207(f)</a:t>
                      </a:r>
                      <a:endParaRPr lang="en-US" sz="1400" dirty="0" smtClean="0">
                        <a:solidFill>
                          <a:schemeClr val="bg1"/>
                        </a:solidFill>
                        <a:latin typeface="+mj-lt"/>
                        <a:ea typeface="Calibri"/>
                      </a:endParaRPr>
                    </a:p>
                    <a:p>
                      <a:pPr marL="0" marR="0" algn="ctr">
                        <a:spcBef>
                          <a:spcPts val="0"/>
                        </a:spcBef>
                        <a:spcAft>
                          <a:spcPts val="0"/>
                        </a:spcAft>
                      </a:pPr>
                      <a:endParaRPr lang="en-US" sz="1400" dirty="0">
                        <a:solidFill>
                          <a:schemeClr val="bg1"/>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2920">
                <a:tc>
                  <a:txBody>
                    <a:bodyPr/>
                    <a:lstStyle/>
                    <a:p>
                      <a:pPr marL="0" marR="0">
                        <a:spcBef>
                          <a:spcPts val="0"/>
                        </a:spcBef>
                        <a:spcAft>
                          <a:spcPts val="0"/>
                        </a:spcAft>
                      </a:pPr>
                      <a:r>
                        <a:rPr lang="en-US" sz="1400" b="1" dirty="0"/>
                        <a:t>Official Government Duties (j)(1)</a:t>
                      </a:r>
                      <a:endParaRPr lang="en-US" sz="1400" b="1"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762000">
                <a:tc>
                  <a:txBody>
                    <a:bodyPr/>
                    <a:lstStyle/>
                    <a:p>
                      <a:pPr marL="0" marR="0">
                        <a:spcBef>
                          <a:spcPts val="0"/>
                        </a:spcBef>
                        <a:spcAft>
                          <a:spcPts val="0"/>
                        </a:spcAft>
                      </a:pPr>
                      <a:r>
                        <a:rPr lang="en-US" sz="1400" dirty="0" smtClean="0">
                          <a:solidFill>
                            <a:schemeClr val="bg1">
                              <a:lumMod val="65000"/>
                            </a:schemeClr>
                          </a:solidFill>
                        </a:rPr>
                        <a:t>State/Local </a:t>
                      </a:r>
                      <a:r>
                        <a:rPr lang="en-US" sz="1400" dirty="0">
                          <a:solidFill>
                            <a:schemeClr val="bg1">
                              <a:lumMod val="65000"/>
                            </a:schemeClr>
                          </a:solidFill>
                        </a:rPr>
                        <a:t>Governments </a:t>
                      </a:r>
                      <a:r>
                        <a:rPr lang="en-US" sz="1400" dirty="0" smtClean="0">
                          <a:solidFill>
                            <a:schemeClr val="bg1">
                              <a:lumMod val="65000"/>
                            </a:schemeClr>
                          </a:solidFill>
                        </a:rPr>
                        <a:t>&amp; Institutions</a:t>
                      </a:r>
                      <a:r>
                        <a:rPr lang="en-US" sz="1400" dirty="0">
                          <a:solidFill>
                            <a:schemeClr val="bg1">
                              <a:lumMod val="65000"/>
                            </a:schemeClr>
                          </a:solidFill>
                        </a:rPr>
                        <a:t>, </a:t>
                      </a:r>
                      <a:r>
                        <a:rPr lang="en-US" sz="1400" dirty="0" smtClean="0">
                          <a:solidFill>
                            <a:schemeClr val="bg1">
                              <a:lumMod val="65000"/>
                            </a:schemeClr>
                          </a:solidFill>
                        </a:rPr>
                        <a:t>Hospitals</a:t>
                      </a:r>
                      <a:r>
                        <a:rPr lang="en-US" sz="1400" baseline="0" dirty="0" smtClean="0">
                          <a:solidFill>
                            <a:schemeClr val="bg1">
                              <a:lumMod val="65000"/>
                            </a:schemeClr>
                          </a:solidFill>
                        </a:rPr>
                        <a:t> &amp;</a:t>
                      </a:r>
                      <a:r>
                        <a:rPr lang="en-US" sz="1400" dirty="0" smtClean="0">
                          <a:solidFill>
                            <a:schemeClr val="bg1">
                              <a:lumMod val="65000"/>
                            </a:schemeClr>
                          </a:solidFill>
                        </a:rPr>
                        <a:t> </a:t>
                      </a:r>
                      <a:r>
                        <a:rPr lang="en-US" sz="1400" dirty="0">
                          <a:solidFill>
                            <a:schemeClr val="bg1">
                              <a:lumMod val="65000"/>
                            </a:schemeClr>
                          </a:solidFill>
                        </a:rPr>
                        <a:t>Organizations (j)(2)</a:t>
                      </a:r>
                      <a:endParaRPr lang="en-US" sz="1400" dirty="0">
                        <a:solidFill>
                          <a:schemeClr val="bg1">
                            <a:lumMod val="65000"/>
                          </a:schemeClr>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lumMod val="65000"/>
                            </a:schemeClr>
                          </a:solidFill>
                          <a:latin typeface="Lucida Sans"/>
                          <a:ea typeface="Calibri"/>
                        </a:rPr>
                        <a:t>X</a:t>
                      </a:r>
                      <a:endParaRPr lang="en-US" sz="1200" dirty="0">
                        <a:solidFill>
                          <a:schemeClr val="bg1">
                            <a:lumMod val="65000"/>
                          </a:schemeClr>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lumMod val="65000"/>
                            </a:schemeClr>
                          </a:solidFill>
                          <a:latin typeface="Lucida Sans"/>
                          <a:ea typeface="Calibri"/>
                        </a:rPr>
                        <a:t>X</a:t>
                      </a:r>
                      <a:endParaRPr lang="en-US" sz="1200" dirty="0">
                        <a:solidFill>
                          <a:schemeClr val="bg1">
                            <a:lumMod val="65000"/>
                          </a:schemeClr>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marL="0" marR="0">
                        <a:spcBef>
                          <a:spcPts val="0"/>
                        </a:spcBef>
                        <a:spcAft>
                          <a:spcPts val="0"/>
                        </a:spcAft>
                      </a:pPr>
                      <a:r>
                        <a:rPr lang="en-US" sz="1400" b="1" dirty="0"/>
                        <a:t>International Organizations (j)(3)</a:t>
                      </a:r>
                      <a:endParaRPr lang="en-US" sz="1400" b="1"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381000">
                <a:tc>
                  <a:txBody>
                    <a:bodyPr/>
                    <a:lstStyle/>
                    <a:p>
                      <a:pPr marL="0" marR="0">
                        <a:spcBef>
                          <a:spcPts val="0"/>
                        </a:spcBef>
                        <a:spcAft>
                          <a:spcPts val="0"/>
                        </a:spcAft>
                      </a:pPr>
                      <a:r>
                        <a:rPr lang="en-US" sz="1400" dirty="0">
                          <a:solidFill>
                            <a:schemeClr val="bg1">
                              <a:lumMod val="65000"/>
                            </a:schemeClr>
                          </a:solidFill>
                        </a:rPr>
                        <a:t>Special Knowledge (j)(4)</a:t>
                      </a:r>
                      <a:endParaRPr lang="en-US" sz="1400" dirty="0">
                        <a:solidFill>
                          <a:schemeClr val="bg1">
                            <a:lumMod val="65000"/>
                          </a:schemeClr>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lumMod val="65000"/>
                            </a:schemeClr>
                          </a:solidFill>
                          <a:latin typeface="Lucida Sans"/>
                          <a:ea typeface="Calibri"/>
                        </a:rPr>
                        <a:t>X</a:t>
                      </a:r>
                      <a:endParaRPr lang="en-US" sz="1200" dirty="0">
                        <a:solidFill>
                          <a:schemeClr val="bg1">
                            <a:lumMod val="65000"/>
                          </a:schemeClr>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lumMod val="65000"/>
                            </a:schemeClr>
                          </a:solidFill>
                          <a:latin typeface="Lucida Sans"/>
                          <a:ea typeface="Calibri"/>
                        </a:rPr>
                        <a:t>X</a:t>
                      </a:r>
                      <a:endParaRPr lang="en-US" sz="1200" dirty="0">
                        <a:solidFill>
                          <a:schemeClr val="bg1">
                            <a:lumMod val="65000"/>
                          </a:schemeClr>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marL="0" marR="0">
                        <a:spcBef>
                          <a:spcPts val="0"/>
                        </a:spcBef>
                        <a:spcAft>
                          <a:spcPts val="0"/>
                        </a:spcAft>
                      </a:pPr>
                      <a:r>
                        <a:rPr lang="en-US" sz="1400" b="1" dirty="0"/>
                        <a:t>Scientific </a:t>
                      </a:r>
                      <a:r>
                        <a:rPr lang="en-US" sz="1400" b="1" dirty="0" smtClean="0"/>
                        <a:t>/Technological Info. </a:t>
                      </a:r>
                      <a:r>
                        <a:rPr lang="en-US" sz="1400" b="1" dirty="0"/>
                        <a:t>(j)(5)</a:t>
                      </a:r>
                      <a:endParaRPr lang="en-US" sz="1400" b="1"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endParaRPr lang="en-US" sz="1100" b="1"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endParaRPr lang="en-US" sz="1100" b="1" dirty="0">
                        <a:solidFill>
                          <a:srgbClr val="010303"/>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762000">
                <a:tc>
                  <a:txBody>
                    <a:bodyPr/>
                    <a:lstStyle/>
                    <a:p>
                      <a:pPr marL="0" marR="0">
                        <a:spcBef>
                          <a:spcPts val="0"/>
                        </a:spcBef>
                        <a:spcAft>
                          <a:spcPts val="0"/>
                        </a:spcAft>
                      </a:pPr>
                      <a:r>
                        <a:rPr lang="en-US" sz="1400" b="1" dirty="0"/>
                        <a:t>Testimony under Oath or Statements Made under Penalty of Perjury (j)(6)</a:t>
                      </a:r>
                      <a:endParaRPr lang="en-US" sz="1400" b="1"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533400">
                <a:tc>
                  <a:txBody>
                    <a:bodyPr/>
                    <a:lstStyle/>
                    <a:p>
                      <a:pPr marL="0" marR="0">
                        <a:spcBef>
                          <a:spcPts val="0"/>
                        </a:spcBef>
                        <a:spcAft>
                          <a:spcPts val="0"/>
                        </a:spcAft>
                      </a:pPr>
                      <a:r>
                        <a:rPr lang="en-US" sz="1400" dirty="0">
                          <a:solidFill>
                            <a:schemeClr val="bg1">
                              <a:lumMod val="65000"/>
                            </a:schemeClr>
                          </a:solidFill>
                        </a:rPr>
                        <a:t>Political Parties and Campaign Committees (j)(7)</a:t>
                      </a:r>
                      <a:endParaRPr lang="en-US" sz="1400" dirty="0">
                        <a:solidFill>
                          <a:schemeClr val="bg1">
                            <a:lumMod val="65000"/>
                          </a:schemeClr>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lumMod val="65000"/>
                            </a:schemeClr>
                          </a:solidFill>
                          <a:latin typeface="Lucida Sans"/>
                          <a:ea typeface="Calibri"/>
                        </a:rPr>
                        <a:t>X</a:t>
                      </a:r>
                      <a:endParaRPr lang="en-US" sz="1200" dirty="0">
                        <a:solidFill>
                          <a:schemeClr val="bg1">
                            <a:lumMod val="65000"/>
                          </a:schemeClr>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solidFill>
                            <a:schemeClr val="bg1">
                              <a:lumMod val="65000"/>
                            </a:schemeClr>
                          </a:solidFill>
                          <a:latin typeface="Lucida Sans"/>
                          <a:ea typeface="Calibri"/>
                        </a:rPr>
                        <a:t>X</a:t>
                      </a:r>
                      <a:endParaRPr lang="en-US" sz="1200" dirty="0">
                        <a:solidFill>
                          <a:schemeClr val="bg1">
                            <a:lumMod val="65000"/>
                          </a:schemeClr>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100" dirty="0">
                        <a:solidFill>
                          <a:schemeClr val="bg1">
                            <a:lumMod val="65000"/>
                          </a:schemeClr>
                        </a:solidFill>
                        <a:latin typeface="Lucida Sans"/>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a:spcBef>
                          <a:spcPts val="0"/>
                        </a:spcBef>
                        <a:spcAft>
                          <a:spcPts val="0"/>
                        </a:spcAft>
                      </a:pPr>
                      <a:r>
                        <a:rPr lang="en-US" sz="1400" b="1" dirty="0" smtClean="0"/>
                        <a:t>Presidential </a:t>
                      </a:r>
                      <a:r>
                        <a:rPr lang="en-US" sz="1400" b="1" dirty="0"/>
                        <a:t>Waiver (k)</a:t>
                      </a:r>
                      <a:endParaRPr lang="en-US" sz="1400" b="1" dirty="0">
                        <a:solidFill>
                          <a:srgbClr val="010303"/>
                        </a:solidFill>
                        <a:latin typeface="+mj-lt"/>
                        <a:ea typeface="Calibri"/>
                      </a:endParaRPr>
                    </a:p>
                  </a:txBody>
                  <a:tcPr marL="67344" marR="6734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spcBef>
                          <a:spcPts val="0"/>
                        </a:spcBef>
                        <a:spcAft>
                          <a:spcPts val="0"/>
                        </a:spcAft>
                      </a:pPr>
                      <a:r>
                        <a:rPr lang="en-US" sz="1100" b="1" dirty="0">
                          <a:solidFill>
                            <a:srgbClr val="010303"/>
                          </a:solidFill>
                          <a:latin typeface="Lucida Sans"/>
                          <a:ea typeface="Calibri"/>
                        </a:rPr>
                        <a:t>X</a:t>
                      </a:r>
                      <a:endParaRPr lang="en-US" sz="1200" b="1" dirty="0">
                        <a:solidFill>
                          <a:srgbClr val="010303"/>
                        </a:solidFill>
                        <a:latin typeface="Times New Roman"/>
                        <a:ea typeface="Calibri"/>
                      </a:endParaRPr>
                    </a:p>
                  </a:txBody>
                  <a:tcPr marL="67344" marR="673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Tree>
    <p:extLst>
      <p:ext uri="{BB962C8B-B14F-4D97-AF65-F5344CB8AC3E}">
        <p14:creationId xmlns:p14="http://schemas.microsoft.com/office/powerpoint/2010/main" val="3304878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25400"/>
            <a:ext cx="7772400" cy="1371600"/>
          </a:xfrm>
        </p:spPr>
        <p:txBody>
          <a:bodyPr/>
          <a:lstStyle/>
          <a:p>
            <a:r>
              <a:rPr lang="en-US" altLang="en-US" sz="5400" dirty="0" smtClean="0"/>
              <a:t>Retired At Last!!!</a:t>
            </a:r>
            <a:br>
              <a:rPr lang="en-US" altLang="en-US" sz="5400" dirty="0" smtClean="0"/>
            </a:br>
            <a:r>
              <a:rPr lang="en-US" altLang="en-US" sz="5400" dirty="0" smtClean="0"/>
              <a:t>Transition</a:t>
            </a:r>
            <a:endParaRPr lang="en-US" altLang="en-US" dirty="0" smtClean="0"/>
          </a:p>
        </p:txBody>
      </p:sp>
      <p:graphicFrame>
        <p:nvGraphicFramePr>
          <p:cNvPr id="8195" name="Object 4"/>
          <p:cNvGraphicFramePr>
            <a:graphicFrameLocks noChangeAspect="1"/>
          </p:cNvGraphicFramePr>
          <p:nvPr/>
        </p:nvGraphicFramePr>
        <p:xfrm>
          <a:off x="3276600" y="1981200"/>
          <a:ext cx="2819400" cy="2024063"/>
        </p:xfrm>
        <a:graphic>
          <a:graphicData uri="http://schemas.openxmlformats.org/presentationml/2006/ole">
            <mc:AlternateContent xmlns:mc="http://schemas.openxmlformats.org/markup-compatibility/2006">
              <mc:Choice xmlns:v="urn:schemas-microsoft-com:vml" Requires="v">
                <p:oleObj spid="_x0000_s8221" name="Clip" r:id="rId4" imgW="2924269" imgH="2098895" progId="MS_ClipArt_Gallery.2">
                  <p:embed/>
                </p:oleObj>
              </mc:Choice>
              <mc:Fallback>
                <p:oleObj name="Clip" r:id="rId4" imgW="2924269" imgH="2098895"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981200"/>
                        <a:ext cx="2819400" cy="202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6"/>
          <p:cNvGraphicFramePr>
            <a:graphicFrameLocks noChangeAspect="1"/>
          </p:cNvGraphicFramePr>
          <p:nvPr/>
        </p:nvGraphicFramePr>
        <p:xfrm>
          <a:off x="6629400" y="1752600"/>
          <a:ext cx="2514600" cy="2149475"/>
        </p:xfrm>
        <a:graphic>
          <a:graphicData uri="http://schemas.openxmlformats.org/presentationml/2006/ole">
            <mc:AlternateContent xmlns:mc="http://schemas.openxmlformats.org/markup-compatibility/2006">
              <mc:Choice xmlns:v="urn:schemas-microsoft-com:vml" Requires="v">
                <p:oleObj spid="_x0000_s8222" name="Clip" r:id="rId6" imgW="1815084" imgH="1551737" progId="MS_ClipArt_Gallery.2">
                  <p:embed/>
                </p:oleObj>
              </mc:Choice>
              <mc:Fallback>
                <p:oleObj name="Clip" r:id="rId6" imgW="1815084" imgH="1551737"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752600"/>
                        <a:ext cx="2514600" cy="214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7"/>
          <p:cNvGraphicFramePr>
            <a:graphicFrameLocks noChangeAspect="1"/>
          </p:cNvGraphicFramePr>
          <p:nvPr/>
        </p:nvGraphicFramePr>
        <p:xfrm>
          <a:off x="1447800" y="4495800"/>
          <a:ext cx="2743200" cy="2111375"/>
        </p:xfrm>
        <a:graphic>
          <a:graphicData uri="http://schemas.openxmlformats.org/presentationml/2006/ole">
            <mc:AlternateContent xmlns:mc="http://schemas.openxmlformats.org/markup-compatibility/2006">
              <mc:Choice xmlns:v="urn:schemas-microsoft-com:vml" Requires="v">
                <p:oleObj spid="_x0000_s8223" name="Clip" r:id="rId8" imgW="1899209" imgH="1461211" progId="MS_ClipArt_Gallery.2">
                  <p:embed/>
                </p:oleObj>
              </mc:Choice>
              <mc:Fallback>
                <p:oleObj name="Clip" r:id="rId8" imgW="1899209" imgH="1461211" progId="MS_ClipArt_Gallery.2">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4495800"/>
                        <a:ext cx="2743200" cy="211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8" name="Object 8"/>
          <p:cNvGraphicFramePr>
            <a:graphicFrameLocks noChangeAspect="1"/>
          </p:cNvGraphicFramePr>
          <p:nvPr/>
        </p:nvGraphicFramePr>
        <p:xfrm>
          <a:off x="5334000" y="4343400"/>
          <a:ext cx="2514600" cy="2246313"/>
        </p:xfrm>
        <a:graphic>
          <a:graphicData uri="http://schemas.openxmlformats.org/presentationml/2006/ole">
            <mc:AlternateContent xmlns:mc="http://schemas.openxmlformats.org/markup-compatibility/2006">
              <mc:Choice xmlns:v="urn:schemas-microsoft-com:vml" Requires="v">
                <p:oleObj spid="_x0000_s8224" name="Clip" r:id="rId10" imgW="1809598" imgH="1778508" progId="MS_ClipArt_Gallery.2">
                  <p:embed/>
                </p:oleObj>
              </mc:Choice>
              <mc:Fallback>
                <p:oleObj name="Clip" r:id="rId10" imgW="1809598" imgH="1778508" progId="MS_ClipArt_Gallery.2">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4343400"/>
                        <a:ext cx="2514600" cy="224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9" name="Object 12"/>
          <p:cNvGraphicFramePr>
            <a:graphicFrameLocks noChangeAspect="1"/>
          </p:cNvGraphicFramePr>
          <p:nvPr/>
        </p:nvGraphicFramePr>
        <p:xfrm>
          <a:off x="304800" y="1905000"/>
          <a:ext cx="2286000" cy="2030413"/>
        </p:xfrm>
        <a:graphic>
          <a:graphicData uri="http://schemas.openxmlformats.org/presentationml/2006/ole">
            <mc:AlternateContent xmlns:mc="http://schemas.openxmlformats.org/markup-compatibility/2006">
              <mc:Choice xmlns:v="urn:schemas-microsoft-com:vml" Requires="v">
                <p:oleObj spid="_x0000_s8225" name="Clip" r:id="rId12" imgW="1791310" imgH="1591970" progId="MS_ClipArt_Gallery.2">
                  <p:embed/>
                </p:oleObj>
              </mc:Choice>
              <mc:Fallback>
                <p:oleObj name="Clip" r:id="rId12" imgW="1791310" imgH="1591970" progId="MS_ClipArt_Gallery.2">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1905000"/>
                        <a:ext cx="2286000" cy="203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CF94D08C-B43A-46AE-82DC-8567FA82AFE0}" type="slidenum">
              <a:rPr lang="en-US" altLang="en-US" sz="1400" smtClean="0"/>
              <a:pPr>
                <a:spcBef>
                  <a:spcPct val="0"/>
                </a:spcBef>
                <a:buFontTx/>
                <a:buNone/>
              </a:pPr>
              <a:t>4</a:t>
            </a:fld>
            <a:endParaRPr lang="en-US" altLang="en-US" sz="1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oudin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0"/>
            <a:ext cx="44958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228600" y="381000"/>
            <a:ext cx="8763000" cy="1143000"/>
          </a:xfrm>
        </p:spPr>
        <p:txBody>
          <a:bodyPr/>
          <a:lstStyle/>
          <a:p>
            <a:r>
              <a:rPr lang="en-US" altLang="en-US" sz="4800" dirty="0" smtClean="0"/>
              <a:t>Representational Restrictions</a:t>
            </a:r>
            <a:r>
              <a:rPr lang="en-US" altLang="en-US" dirty="0" smtClean="0"/>
              <a:t/>
            </a:r>
            <a:br>
              <a:rPr lang="en-US" altLang="en-US" dirty="0" smtClean="0"/>
            </a:br>
            <a:r>
              <a:rPr lang="en-US" altLang="en-US" sz="3600" i="1" dirty="0" smtClean="0"/>
              <a:t>18 U.S.C. § 207</a:t>
            </a:r>
            <a:endParaRPr lang="en-US" altLang="en-US" dirty="0" smtClean="0"/>
          </a:p>
        </p:txBody>
      </p:sp>
      <p:sp>
        <p:nvSpPr>
          <p:cNvPr id="9220" name="Rectangle 3"/>
          <p:cNvSpPr>
            <a:spLocks noGrp="1" noChangeArrowheads="1"/>
          </p:cNvSpPr>
          <p:nvPr>
            <p:ph type="body" idx="1"/>
          </p:nvPr>
        </p:nvSpPr>
        <p:spPr>
          <a:xfrm>
            <a:off x="685800" y="1752600"/>
            <a:ext cx="7772400" cy="4114800"/>
          </a:xfrm>
        </p:spPr>
        <p:txBody>
          <a:bodyPr/>
          <a:lstStyle/>
          <a:p>
            <a:pPr>
              <a:spcAft>
                <a:spcPct val="40000"/>
              </a:spcAft>
            </a:pPr>
            <a:r>
              <a:rPr lang="en-US" altLang="en-US" dirty="0" smtClean="0"/>
              <a:t>Designed to curb “switching sides”</a:t>
            </a:r>
          </a:p>
          <a:p>
            <a:pPr>
              <a:spcAft>
                <a:spcPct val="40000"/>
              </a:spcAft>
            </a:pPr>
            <a:r>
              <a:rPr lang="en-US" altLang="en-US" b="1" i="1" dirty="0" smtClean="0"/>
              <a:t>DOES NOT </a:t>
            </a:r>
            <a:r>
              <a:rPr lang="en-US" altLang="en-US" dirty="0" smtClean="0"/>
              <a:t>prohibit                     acceptance of                              employment</a:t>
            </a:r>
          </a:p>
          <a:p>
            <a:pPr>
              <a:spcAft>
                <a:spcPct val="40000"/>
              </a:spcAft>
            </a:pPr>
            <a:r>
              <a:rPr lang="en-US" altLang="en-US" b="1" i="1" dirty="0" smtClean="0"/>
              <a:t>MAY</a:t>
            </a:r>
            <a:r>
              <a:rPr lang="en-US" altLang="en-US" dirty="0" smtClean="0"/>
              <a:t> restrict                                          scope of                                         employee’s                                       activities </a:t>
            </a:r>
          </a:p>
        </p:txBody>
      </p:sp>
      <p:sp>
        <p:nvSpPr>
          <p:cNvPr id="9221" name="Text Box 6"/>
          <p:cNvSpPr txBox="1">
            <a:spLocks noChangeArrowheads="1"/>
          </p:cNvSpPr>
          <p:nvPr/>
        </p:nvSpPr>
        <p:spPr bwMode="auto">
          <a:xfrm>
            <a:off x="7391400" y="3810000"/>
            <a:ext cx="175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50000"/>
              </a:spcBef>
              <a:buFontTx/>
              <a:buNone/>
            </a:pPr>
            <a:r>
              <a:rPr lang="en-US" altLang="en-US" sz="2800" b="1" dirty="0">
                <a:solidFill>
                  <a:schemeClr val="bg1"/>
                </a:solidFill>
              </a:rPr>
              <a:t>“Just kidding”</a:t>
            </a:r>
            <a:endParaRPr lang="en-US" altLang="en-US" sz="2800" b="1" dirty="0"/>
          </a:p>
        </p:txBody>
      </p:sp>
      <p:sp>
        <p:nvSpPr>
          <p:cNvPr id="9222" name="AutoShape 8"/>
          <p:cNvSpPr>
            <a:spLocks noChangeArrowheads="1"/>
          </p:cNvSpPr>
          <p:nvPr/>
        </p:nvSpPr>
        <p:spPr bwMode="auto">
          <a:xfrm>
            <a:off x="3200400" y="4876800"/>
            <a:ext cx="1219200" cy="685800"/>
          </a:xfrm>
          <a:prstGeom prst="rightArrow">
            <a:avLst>
              <a:gd name="adj1" fmla="val 50000"/>
              <a:gd name="adj2" fmla="val 44444"/>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US" altLang="en-US" dirty="0"/>
          </a:p>
        </p:txBody>
      </p:sp>
      <p:sp>
        <p:nvSpPr>
          <p:cNvPr id="9223" name="Slide Number Placeholder 1"/>
          <p:cNvSpPr>
            <a:spLocks noGrp="1"/>
          </p:cNvSpPr>
          <p:nvPr>
            <p:ph type="sldNum" sz="quarter" idx="12"/>
          </p:nvPr>
        </p:nvSpPr>
        <p:spPr>
          <a:xfrm>
            <a:off x="71628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B946BD56-DE3E-4B78-A90E-567B82D5260E}" type="slidenum">
              <a:rPr lang="en-US" altLang="en-US" sz="1400" b="1" smtClean="0"/>
              <a:pPr>
                <a:spcBef>
                  <a:spcPct val="0"/>
                </a:spcBef>
                <a:buFontTx/>
                <a:buNone/>
              </a:pPr>
              <a:t>5</a:t>
            </a:fld>
            <a:endParaRPr lang="en-US" altLang="en-US" sz="14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143000"/>
          </a:xfrm>
        </p:spPr>
        <p:txBody>
          <a:bodyPr/>
          <a:lstStyle/>
          <a:p>
            <a:r>
              <a:rPr lang="en-US" altLang="en-US" sz="4800" dirty="0" smtClean="0"/>
              <a:t>Representational Restrictions</a:t>
            </a:r>
            <a:br>
              <a:rPr lang="en-US" altLang="en-US" sz="4800" dirty="0" smtClean="0"/>
            </a:br>
            <a:r>
              <a:rPr lang="en-US" altLang="en-US" sz="3600" i="1" dirty="0" smtClean="0"/>
              <a:t>18 U.S.C. § 207; 5 C.F.R. 2641; EO 13490</a:t>
            </a:r>
            <a:endParaRPr lang="en-US" altLang="en-US" dirty="0" smtClean="0"/>
          </a:p>
        </p:txBody>
      </p:sp>
      <p:sp>
        <p:nvSpPr>
          <p:cNvPr id="10243" name="Rectangle 3"/>
          <p:cNvSpPr>
            <a:spLocks noGrp="1" noChangeArrowheads="1"/>
          </p:cNvSpPr>
          <p:nvPr>
            <p:ph type="body" idx="1"/>
          </p:nvPr>
        </p:nvSpPr>
        <p:spPr>
          <a:xfrm>
            <a:off x="609600" y="1752600"/>
            <a:ext cx="8031163" cy="4800600"/>
          </a:xfrm>
        </p:spPr>
        <p:txBody>
          <a:bodyPr/>
          <a:lstStyle/>
          <a:p>
            <a:r>
              <a:rPr lang="en-US" altLang="en-US" dirty="0" smtClean="0"/>
              <a:t>Prohibits representing another before         U.S. Government with                          intent to influence</a:t>
            </a:r>
          </a:p>
          <a:p>
            <a:pPr lvl="1"/>
            <a:r>
              <a:rPr lang="en-US" altLang="en-US" dirty="0" smtClean="0"/>
              <a:t>Lifetime ban</a:t>
            </a:r>
          </a:p>
          <a:p>
            <a:pPr lvl="1"/>
            <a:r>
              <a:rPr lang="en-US" altLang="en-US" dirty="0" smtClean="0"/>
              <a:t>2-year ban</a:t>
            </a:r>
          </a:p>
          <a:p>
            <a:pPr lvl="1"/>
            <a:r>
              <a:rPr lang="en-US" altLang="en-US" dirty="0" smtClean="0"/>
              <a:t>1-year cooling-off period                                for senior employees</a:t>
            </a:r>
          </a:p>
          <a:p>
            <a:pPr lvl="1"/>
            <a:r>
              <a:rPr lang="en-US" altLang="en-US" dirty="0" smtClean="0"/>
              <a:t>Pledge paragraphs 4 and 5</a:t>
            </a:r>
          </a:p>
          <a:p>
            <a:pPr lvl="1"/>
            <a:endParaRPr lang="en-US" altLang="en-US" dirty="0" smtClean="0"/>
          </a:p>
        </p:txBody>
      </p:sp>
      <p:sp>
        <p:nvSpPr>
          <p:cNvPr id="10244" name="Text Box 7"/>
          <p:cNvSpPr txBox="1">
            <a:spLocks noChangeArrowheads="1"/>
          </p:cNvSpPr>
          <p:nvPr/>
        </p:nvSpPr>
        <p:spPr bwMode="auto">
          <a:xfrm>
            <a:off x="5203825" y="5095875"/>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50000"/>
              </a:spcBef>
              <a:buFontTx/>
              <a:buNone/>
            </a:pPr>
            <a:r>
              <a:rPr lang="en-US" altLang="en-US" sz="2000" b="1" dirty="0"/>
              <a:t>“We represent the Lollipop Guild!”</a:t>
            </a:r>
          </a:p>
        </p:txBody>
      </p:sp>
      <p:pic>
        <p:nvPicPr>
          <p:cNvPr id="10245" name="Picture 8" descr="card5"/>
          <p:cNvPicPr>
            <a:picLocks noChangeAspect="1" noChangeArrowheads="1"/>
          </p:cNvPicPr>
          <p:nvPr/>
        </p:nvPicPr>
        <p:blipFill>
          <a:blip r:embed="rId3">
            <a:extLst>
              <a:ext uri="{28A0092B-C50C-407E-A947-70E740481C1C}">
                <a14:useLocalDpi xmlns:a14="http://schemas.microsoft.com/office/drawing/2010/main" val="0"/>
              </a:ext>
            </a:extLst>
          </a:blip>
          <a:srcRect t="16270" r="19200"/>
          <a:stretch>
            <a:fillRect/>
          </a:stretch>
        </p:blipFill>
        <p:spPr bwMode="auto">
          <a:xfrm>
            <a:off x="5599113" y="2365375"/>
            <a:ext cx="3078162"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A5E4244A-E9E9-4AA1-A5B4-DE1EC3BF080B}" type="slidenum">
              <a:rPr lang="en-US" altLang="en-US" sz="1400" smtClean="0"/>
              <a:pPr>
                <a:spcBef>
                  <a:spcPct val="0"/>
                </a:spcBef>
                <a:buFontTx/>
                <a:buNone/>
              </a:pPr>
              <a:t>6</a:t>
            </a:fld>
            <a:endParaRPr lang="en-US" altLang="en-US" sz="1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0"/>
            <a:ext cx="7772400" cy="1143000"/>
          </a:xfrm>
        </p:spPr>
        <p:txBody>
          <a:bodyPr/>
          <a:lstStyle/>
          <a:p>
            <a:r>
              <a:rPr lang="en-US" altLang="en-US" sz="5400" dirty="0" smtClean="0"/>
              <a:t>Lifetime Ban</a:t>
            </a:r>
          </a:p>
        </p:txBody>
      </p:sp>
      <p:sp>
        <p:nvSpPr>
          <p:cNvPr id="11267" name="Rectangle 3"/>
          <p:cNvSpPr>
            <a:spLocks noGrp="1" noChangeArrowheads="1"/>
          </p:cNvSpPr>
          <p:nvPr>
            <p:ph type="body" idx="1"/>
          </p:nvPr>
        </p:nvSpPr>
        <p:spPr>
          <a:xfrm>
            <a:off x="304800" y="1295400"/>
            <a:ext cx="7848600" cy="5105400"/>
          </a:xfrm>
        </p:spPr>
        <p:txBody>
          <a:bodyPr/>
          <a:lstStyle/>
          <a:p>
            <a:r>
              <a:rPr lang="en-US" altLang="en-US" dirty="0" smtClean="0"/>
              <a:t>18 U.S.C. § 207(a)(1)</a:t>
            </a:r>
          </a:p>
          <a:p>
            <a:r>
              <a:rPr lang="en-US" altLang="en-US" dirty="0" smtClean="0"/>
              <a:t>May not:</a:t>
            </a:r>
          </a:p>
          <a:p>
            <a:pPr lvl="1"/>
            <a:r>
              <a:rPr lang="en-US" altLang="en-US" dirty="0" smtClean="0"/>
              <a:t>Communicate/appear on behalf of            another </a:t>
            </a:r>
          </a:p>
          <a:p>
            <a:pPr lvl="1"/>
            <a:r>
              <a:rPr lang="en-US" altLang="en-US" dirty="0" smtClean="0"/>
              <a:t>With “intent to influence”</a:t>
            </a:r>
          </a:p>
          <a:p>
            <a:pPr lvl="1"/>
            <a:r>
              <a:rPr lang="en-US" altLang="en-US" dirty="0" smtClean="0"/>
              <a:t>Regarding a “particular matter”</a:t>
            </a:r>
          </a:p>
          <a:p>
            <a:pPr lvl="1"/>
            <a:r>
              <a:rPr lang="en-US" altLang="en-US" dirty="0" smtClean="0"/>
              <a:t>Involving specific parties</a:t>
            </a:r>
          </a:p>
          <a:p>
            <a:pPr lvl="1"/>
            <a:r>
              <a:rPr lang="en-US" altLang="en-US" dirty="0" smtClean="0"/>
              <a:t>Where participated “personally and substantially” as Federal employee</a:t>
            </a:r>
          </a:p>
          <a:p>
            <a:pPr lvl="1"/>
            <a:r>
              <a:rPr lang="en-US" altLang="en-US" dirty="0" smtClean="0"/>
              <a:t>Behind-the-scenes assistance permitted</a:t>
            </a:r>
          </a:p>
        </p:txBody>
      </p:sp>
      <p:graphicFrame>
        <p:nvGraphicFramePr>
          <p:cNvPr id="11268" name="Object 4"/>
          <p:cNvGraphicFramePr>
            <a:graphicFrameLocks noChangeAspect="1"/>
          </p:cNvGraphicFramePr>
          <p:nvPr/>
        </p:nvGraphicFramePr>
        <p:xfrm>
          <a:off x="6172200" y="1295400"/>
          <a:ext cx="2570163" cy="3429000"/>
        </p:xfrm>
        <a:graphic>
          <a:graphicData uri="http://schemas.openxmlformats.org/presentationml/2006/ole">
            <mc:AlternateContent xmlns:mc="http://schemas.openxmlformats.org/markup-compatibility/2006">
              <mc:Choice xmlns:v="urn:schemas-microsoft-com:vml" Requires="v">
                <p:oleObj spid="_x0000_s11274" name="Clip" r:id="rId4" imgW="1505102" imgH="2008022" progId="MS_ClipArt_Gallery.2">
                  <p:embed/>
                </p:oleObj>
              </mc:Choice>
              <mc:Fallback>
                <p:oleObj name="Clip" r:id="rId4" imgW="1505102" imgH="2008022"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295400"/>
                        <a:ext cx="2570163"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DF9F0466-BE9D-4F58-A023-7FE114565A82}" type="slidenum">
              <a:rPr lang="en-US" altLang="en-US" sz="1400" smtClean="0"/>
              <a:pPr>
                <a:spcBef>
                  <a:spcPct val="0"/>
                </a:spcBef>
                <a:buFontTx/>
                <a:buNone/>
              </a:pPr>
              <a:t>7</a:t>
            </a:fld>
            <a:endParaRPr lang="en-US" altLang="en-US" sz="1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457200"/>
            <a:ext cx="7848600" cy="1981200"/>
          </a:xfrm>
        </p:spPr>
        <p:txBody>
          <a:bodyPr/>
          <a:lstStyle/>
          <a:p>
            <a:pPr>
              <a:spcBef>
                <a:spcPct val="20000"/>
              </a:spcBef>
            </a:pPr>
            <a:r>
              <a:rPr lang="en-US" altLang="en-US" dirty="0" smtClean="0"/>
              <a:t>Communication or Appearance</a:t>
            </a:r>
            <a:br>
              <a:rPr lang="en-US" altLang="en-US" dirty="0" smtClean="0"/>
            </a:br>
            <a:r>
              <a:rPr lang="en-US" altLang="en-US" sz="3200" dirty="0" smtClean="0">
                <a:solidFill>
                  <a:srgbClr val="000000"/>
                </a:solidFill>
              </a:rPr>
              <a:t>5 C.F.R. 2641.201(d)</a:t>
            </a:r>
            <a:br>
              <a:rPr lang="en-US" altLang="en-US" sz="3200" dirty="0" smtClean="0">
                <a:solidFill>
                  <a:srgbClr val="000000"/>
                </a:solidFill>
              </a:rPr>
            </a:br>
            <a:endParaRPr lang="en-US" altLang="en-US" dirty="0" smtClean="0"/>
          </a:p>
        </p:txBody>
      </p:sp>
      <p:sp>
        <p:nvSpPr>
          <p:cNvPr id="12291" name="Content Placeholder 2"/>
          <p:cNvSpPr>
            <a:spLocks noGrp="1"/>
          </p:cNvSpPr>
          <p:nvPr>
            <p:ph idx="1"/>
          </p:nvPr>
        </p:nvSpPr>
        <p:spPr>
          <a:xfrm>
            <a:off x="609600" y="1981200"/>
            <a:ext cx="7848600" cy="4724400"/>
          </a:xfrm>
        </p:spPr>
        <p:txBody>
          <a:bodyPr/>
          <a:lstStyle/>
          <a:p>
            <a:r>
              <a:rPr lang="en-US" altLang="en-US" u="sng" dirty="0" smtClean="0"/>
              <a:t>Communication</a:t>
            </a:r>
            <a:r>
              <a:rPr lang="en-US" altLang="en-US" dirty="0" smtClean="0"/>
              <a:t> – any oral, written, or electronic communication that former employee intends to be attributed to himself</a:t>
            </a:r>
          </a:p>
          <a:p>
            <a:r>
              <a:rPr lang="en-US" altLang="en-US" dirty="0" smtClean="0"/>
              <a:t>No requirement that former employee be recognized by current employee</a:t>
            </a:r>
          </a:p>
          <a:p>
            <a:r>
              <a:rPr lang="en-US" altLang="en-US" u="sng" dirty="0" smtClean="0"/>
              <a:t>Appearance</a:t>
            </a:r>
            <a:r>
              <a:rPr lang="en-US" altLang="en-US" dirty="0" smtClean="0"/>
              <a:t> – Physically present</a:t>
            </a:r>
          </a:p>
          <a:p>
            <a:r>
              <a:rPr lang="en-US" altLang="en-US" u="sng" dirty="0" smtClean="0"/>
              <a:t>Behind the scenes assistance</a:t>
            </a:r>
            <a:r>
              <a:rPr lang="en-US" altLang="en-US" dirty="0" smtClean="0"/>
              <a:t> – permitted but be careful of 3</a:t>
            </a:r>
            <a:r>
              <a:rPr lang="en-US" altLang="en-US" baseline="30000" dirty="0" smtClean="0"/>
              <a:t>rd</a:t>
            </a:r>
            <a:r>
              <a:rPr lang="en-US" altLang="en-US" dirty="0" smtClean="0"/>
              <a:t> party intermediary communications</a:t>
            </a: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5FB8B1DC-0385-45A9-A44A-B024D289183F}" type="slidenum">
              <a:rPr lang="en-US" altLang="en-US" sz="1400" smtClean="0"/>
              <a:pPr>
                <a:spcBef>
                  <a:spcPct val="0"/>
                </a:spcBef>
                <a:buFontTx/>
                <a:buNone/>
              </a:pPr>
              <a:t>8</a:t>
            </a:fld>
            <a:endParaRPr lang="en-US" altLang="en-US" sz="1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Intent to Influence   </a:t>
            </a:r>
            <a:br>
              <a:rPr lang="en-US" altLang="en-US" dirty="0" smtClean="0"/>
            </a:br>
            <a:r>
              <a:rPr lang="en-US" altLang="en-US" dirty="0" smtClean="0"/>
              <a:t>5 C.F.R. 2641.201(e)</a:t>
            </a:r>
          </a:p>
        </p:txBody>
      </p:sp>
      <p:sp>
        <p:nvSpPr>
          <p:cNvPr id="13315" name="Content Placeholder 2"/>
          <p:cNvSpPr>
            <a:spLocks noGrp="1"/>
          </p:cNvSpPr>
          <p:nvPr>
            <p:ph idx="1"/>
          </p:nvPr>
        </p:nvSpPr>
        <p:spPr>
          <a:xfrm>
            <a:off x="838200" y="1981200"/>
            <a:ext cx="7620000" cy="4724400"/>
          </a:xfrm>
        </p:spPr>
        <p:txBody>
          <a:bodyPr/>
          <a:lstStyle/>
          <a:p>
            <a:r>
              <a:rPr lang="en-US" altLang="en-US" dirty="0" smtClean="0"/>
              <a:t>Present when made for the purpose of</a:t>
            </a:r>
          </a:p>
          <a:p>
            <a:pPr lvl="1"/>
            <a:r>
              <a:rPr lang="en-US" altLang="en-US" dirty="0" smtClean="0"/>
              <a:t>Seeking a government ruling, benefit, approval, or other discretionary action or affecting government action in a matter involving a dispute or controversy</a:t>
            </a:r>
          </a:p>
          <a:p>
            <a:r>
              <a:rPr lang="en-US" altLang="en-US" dirty="0" smtClean="0"/>
              <a:t>Not Present when made for the purpose of</a:t>
            </a:r>
          </a:p>
          <a:p>
            <a:pPr lvl="1"/>
            <a:r>
              <a:rPr lang="en-US" altLang="en-US" dirty="0" smtClean="0"/>
              <a:t> Making routine requests not involving a potential controversy, factual statements not involving element of dispute or effort to seek discretionary government, and social contacts </a:t>
            </a:r>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A185B76F-F843-4820-8285-08AE19BE1569}" type="slidenum">
              <a:rPr lang="en-US" altLang="en-US" sz="1400" smtClean="0"/>
              <a:pPr>
                <a:spcBef>
                  <a:spcPct val="0"/>
                </a:spcBef>
                <a:buFontTx/>
                <a:buNone/>
              </a:pPr>
              <a:t>9</a:t>
            </a:fld>
            <a:endParaRPr lang="en-US" altLang="en-US" sz="1400" dirty="0"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2903</TotalTime>
  <Words>2109</Words>
  <Application>Microsoft Office PowerPoint</Application>
  <PresentationFormat>On-screen Show (4:3)</PresentationFormat>
  <Paragraphs>460</Paragraphs>
  <Slides>31</Slides>
  <Notes>31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Default Design</vt:lpstr>
      <vt:lpstr>Office Theme</vt:lpstr>
      <vt:lpstr>Clip</vt:lpstr>
      <vt:lpstr>PowerPoint Presentation</vt:lpstr>
      <vt:lpstr>Road Map</vt:lpstr>
      <vt:lpstr>Purpose of Restrictions</vt:lpstr>
      <vt:lpstr>Retired At Last!!! Transition</vt:lpstr>
      <vt:lpstr>Representational Restrictions 18 U.S.C. § 207</vt:lpstr>
      <vt:lpstr>Representational Restrictions 18 U.S.C. § 207; 5 C.F.R. 2641; EO 13490</vt:lpstr>
      <vt:lpstr>Lifetime Ban</vt:lpstr>
      <vt:lpstr>Communication or Appearance 5 C.F.R. 2641.201(d) </vt:lpstr>
      <vt:lpstr>Intent to Influence    5 C.F.R. 2641.201(e)</vt:lpstr>
      <vt:lpstr>Intent to Influence (cont)</vt:lpstr>
      <vt:lpstr>Particular matter involving specific parties </vt:lpstr>
      <vt:lpstr>Particular matter involving specific parties  5 C.F.R. 2641.201(h)(cont)</vt:lpstr>
      <vt:lpstr>Same Particular Matter Involving Specific Parties 5 C.F.R. 2641.201(h)(5)</vt:lpstr>
      <vt:lpstr>Before an Employee of the US 5 C.F.R. 2641.201(f)</vt:lpstr>
      <vt:lpstr>On Behalf of Another Person 5 C.F.R. 2641.201(g)</vt:lpstr>
      <vt:lpstr>Personal and Substantial </vt:lpstr>
      <vt:lpstr>Representational Restrictions 2-Year Ban</vt:lpstr>
      <vt:lpstr>Representational Restrictions Definitions</vt:lpstr>
      <vt:lpstr>Representational Restrictions 1-Year Cooling-Off Period</vt:lpstr>
      <vt:lpstr>1-Year Cooling-Off Period</vt:lpstr>
      <vt:lpstr> Procurement Integrity Act</vt:lpstr>
      <vt:lpstr>Executive Order 13490 and Pledge</vt:lpstr>
      <vt:lpstr>PowerPoint Presentation</vt:lpstr>
      <vt:lpstr>18 U.S.C. § 207 Exceptions</vt:lpstr>
      <vt:lpstr>How are the exceptions set up?</vt:lpstr>
      <vt:lpstr>18 U.S.C. § 207(j)(1) </vt:lpstr>
      <vt:lpstr>18 U.S.C. § 207(j)(3)</vt:lpstr>
      <vt:lpstr>18 U.S.C. § 207(j)(5)</vt:lpstr>
      <vt:lpstr>18 U.S.C. § 207(j)(6)</vt:lpstr>
      <vt:lpstr>18 U.S.C. § 207(k)</vt:lpstr>
      <vt:lpstr>18 U.S.C. § 207 Exceptions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Stein, Patricia, Ms, DoD OGC</dc:creator>
  <cp:lastModifiedBy>Kimberly L. Sikora Panza</cp:lastModifiedBy>
  <cp:revision>128</cp:revision>
  <cp:lastPrinted>2016-01-29T18:02:51Z</cp:lastPrinted>
  <dcterms:created xsi:type="dcterms:W3CDTF">1999-07-28T19:19:36Z</dcterms:created>
  <dcterms:modified xsi:type="dcterms:W3CDTF">2016-02-26T19:49:50Z</dcterms:modified>
</cp:coreProperties>
</file>